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24" r:id="rId3"/>
    <p:sldId id="322" r:id="rId4"/>
    <p:sldId id="323" r:id="rId5"/>
    <p:sldId id="321" r:id="rId6"/>
    <p:sldId id="314" r:id="rId7"/>
    <p:sldId id="316" r:id="rId8"/>
    <p:sldId id="317" r:id="rId9"/>
    <p:sldId id="337" r:id="rId10"/>
    <p:sldId id="318" r:id="rId11"/>
    <p:sldId id="338" r:id="rId12"/>
    <p:sldId id="339" r:id="rId13"/>
    <p:sldId id="340" r:id="rId14"/>
    <p:sldId id="341" r:id="rId15"/>
    <p:sldId id="342" r:id="rId16"/>
    <p:sldId id="345" r:id="rId17"/>
    <p:sldId id="343" r:id="rId18"/>
    <p:sldId id="344" r:id="rId19"/>
    <p:sldId id="31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CC0000"/>
    <a:srgbClr val="F1D81B"/>
    <a:srgbClr val="DDDDDD"/>
    <a:srgbClr val="FF9933"/>
    <a:srgbClr val="0066FF"/>
    <a:srgbClr val="008000"/>
    <a:srgbClr val="0000FF"/>
    <a:srgbClr val="DC143C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90" autoAdjust="0"/>
    <p:restoredTop sz="95394" autoAdjust="0"/>
  </p:normalViewPr>
  <p:slideViewPr>
    <p:cSldViewPr snapToGrid="0">
      <p:cViewPr varScale="1">
        <p:scale>
          <a:sx n="114" d="100"/>
          <a:sy n="114" d="100"/>
        </p:scale>
        <p:origin x="1146" y="12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IP_Data\Segmentation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'Void Segmentation'!$B$2:$H$2</c:f>
              <c:strCache>
                <c:ptCount val="7"/>
                <c:pt idx="0">
                  <c:v>C-stage</c:v>
                </c:pt>
                <c:pt idx="1">
                  <c:v>Pyrolysis</c:v>
                </c:pt>
                <c:pt idx="2">
                  <c:v>PIP #1</c:v>
                </c:pt>
                <c:pt idx="3">
                  <c:v>PIP #2</c:v>
                </c:pt>
                <c:pt idx="4">
                  <c:v>PIP #3</c:v>
                </c:pt>
                <c:pt idx="5">
                  <c:v>PIP #4</c:v>
                </c:pt>
                <c:pt idx="6">
                  <c:v>PIP #5</c:v>
                </c:pt>
              </c:strCache>
            </c:strRef>
          </c:cat>
          <c:val>
            <c:numRef>
              <c:f>'Void Segmentation'!$B$7:$H$7</c:f>
              <c:numCache>
                <c:formatCode>0.0%</c:formatCode>
                <c:ptCount val="7"/>
                <c:pt idx="0">
                  <c:v>8.2245679999999998E-3</c:v>
                </c:pt>
                <c:pt idx="1">
                  <c:v>5.9651200000000001E-2</c:v>
                </c:pt>
                <c:pt idx="2">
                  <c:v>4.1946136000000002E-2</c:v>
                </c:pt>
                <c:pt idx="3">
                  <c:v>3.0543959999999998E-2</c:v>
                </c:pt>
                <c:pt idx="4">
                  <c:v>2.2116976E-2</c:v>
                </c:pt>
                <c:pt idx="5">
                  <c:v>1.910808E-2</c:v>
                </c:pt>
                <c:pt idx="6">
                  <c:v>2.1656143999999999E-2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8C-4B0A-8800-C6FC89B2AC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4096256"/>
        <c:axId val="-79271568"/>
      </c:barChart>
      <c:catAx>
        <c:axId val="-174096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Processing Iteration</a:t>
                </a:r>
              </a:p>
            </c:rich>
          </c:tx>
          <c:layout>
            <c:manualLayout>
              <c:xMode val="edge"/>
              <c:yMode val="edge"/>
              <c:x val="0.28413295877558364"/>
              <c:y val="0.887663841609382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9271568"/>
        <c:crosses val="autoZero"/>
        <c:auto val="1"/>
        <c:lblAlgn val="ctr"/>
        <c:lblOffset val="100"/>
        <c:noMultiLvlLbl val="0"/>
      </c:catAx>
      <c:valAx>
        <c:axId val="-792715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ysClr val="windowText" lastClr="000000"/>
                    </a:solidFill>
                  </a:rPr>
                  <a:t>Void Volume %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409625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38F9B-3F97-47A8-A57D-C0933050977C}" type="datetimeFigureOut">
              <a:rPr lang="en-US" smtClean="0"/>
              <a:pPr/>
              <a:t>4/29/2018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CDB18-7BEE-4499-A202-8590B45AFB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2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F69CA-9C83-496F-BF74-1132C450FAC5}" type="datetimeFigureOut">
              <a:rPr lang="en-US" smtClean="0"/>
              <a:pPr/>
              <a:t>4/29/2018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3BC8D-E2D8-4814-89F5-6F0925573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26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</a:t>
            </a:r>
            <a:r>
              <a:rPr lang="en-US" baseline="0" dirty="0" smtClean="0"/>
              <a:t> and thank you for coming to my talk today. My name is Peter Creveling and I’m currently a PhD candidate from the University of Utah working in the Utah composites Lab.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title of my research talk today is “Imaging…”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53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7841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107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07289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1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04219"/>
            <a:ext cx="7772400" cy="1470025"/>
          </a:xfrm>
        </p:spPr>
        <p:txBody>
          <a:bodyPr>
            <a:normAutofit/>
          </a:bodyPr>
          <a:lstStyle>
            <a:lvl1pPr>
              <a:defRPr sz="4000" b="1" baseline="0"/>
            </a:lvl1pPr>
          </a:lstStyle>
          <a:p>
            <a:r>
              <a:rPr lang="en-US" dirty="0"/>
              <a:t>Lab Meeting </a:t>
            </a:r>
            <a:fld id="{A6A89D3E-7EFD-47E6-B992-CCA2093622E8}" type="datetime4">
              <a:rPr lang="en-US" smtClean="0"/>
              <a:t>May 1, 2017</a:t>
            </a:fld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41" y="56104"/>
            <a:ext cx="630232" cy="58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 userDrawn="1"/>
        </p:nvSpPr>
        <p:spPr>
          <a:xfrm>
            <a:off x="3052118" y="6425514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22D44E-7650-4850-98D8-ABC4A24B4E97}" type="datetime4">
              <a:rPr lang="en-US" smtClean="0"/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April 29, 2018</a:t>
            </a:fld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r">
              <a:defRPr sz="3600" b="1">
                <a:latin typeface="+mj-lt"/>
              </a:defRPr>
            </a:lvl1pPr>
          </a:lstStyle>
          <a:p>
            <a:r>
              <a:rPr lang="en-US" dirty="0"/>
              <a:t>Research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6849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/>
            <a:fld id="{0C9D3B93-FDE9-483B-81C5-06DAAD086F18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A5A1-FF40-4580-9CAB-A502228CC4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A5A1-FF40-4580-9CAB-A502228CC4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A5A1-FF40-4580-9CAB-A502228CC4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530" y="6450940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l"/>
            <a:fld id="{BEB4A5A1-FF40-4580-9CAB-A502228CC4EC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41" y="56104"/>
            <a:ext cx="630232" cy="58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240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136" y="86390"/>
            <a:ext cx="8229600" cy="494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6158"/>
            <a:ext cx="8229600" cy="5160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Utah Composites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9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4A5A1-FF40-4580-9CAB-A502228CC4E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941" y="56104"/>
            <a:ext cx="630232" cy="58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 userDrawn="1"/>
        </p:nvSpPr>
        <p:spPr>
          <a:xfrm rot="10800000">
            <a:off x="0" y="696442"/>
            <a:ext cx="9144000" cy="7315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20000">
                <a:schemeClr val="tx1"/>
              </a:gs>
              <a:gs pos="50000">
                <a:srgbClr val="800000"/>
              </a:gs>
              <a:gs pos="75000">
                <a:srgbClr val="990000"/>
              </a:gs>
              <a:gs pos="89999">
                <a:srgbClr val="C00000"/>
              </a:gs>
              <a:gs pos="100000">
                <a:srgbClr val="DC143C"/>
              </a:gs>
            </a:gsLst>
            <a:lin ang="0" scaled="0"/>
            <a:tileRect/>
          </a:gradFill>
          <a:ln>
            <a:noFill/>
          </a:ln>
          <a:effectLst>
            <a:outerShdw blurRad="762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Validation of a Novel Porosity Segmentation Algorithm Within Ceramic Matrix </a:t>
            </a:r>
            <a:r>
              <a:rPr lang="en-US" dirty="0" smtClean="0"/>
              <a:t>Composites (CMCs)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09725" y="3976581"/>
            <a:ext cx="59245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/>
              <a:t>Nik </a:t>
            </a:r>
            <a:r>
              <a:rPr lang="en-US" sz="3000" b="1" dirty="0" err="1" smtClean="0"/>
              <a:t>Benko</a:t>
            </a:r>
            <a:r>
              <a:rPr lang="en-US" sz="3000" b="1" dirty="0"/>
              <a:t> and Peter </a:t>
            </a:r>
            <a:r>
              <a:rPr lang="en-US" sz="3000" b="1" dirty="0" err="1"/>
              <a:t>Creveling</a:t>
            </a:r>
            <a:r>
              <a:rPr lang="en-US" sz="3000" b="1" dirty="0"/>
              <a:t> </a:t>
            </a:r>
          </a:p>
          <a:p>
            <a:pPr lvl="0" algn="ctr">
              <a:defRPr/>
            </a:pPr>
            <a:r>
              <a:rPr lang="en-US" sz="2000" dirty="0"/>
              <a:t>Department of Mechanical </a:t>
            </a:r>
            <a:r>
              <a:rPr lang="en-US" sz="2000" dirty="0" smtClean="0"/>
              <a:t>Engineering</a:t>
            </a:r>
          </a:p>
          <a:p>
            <a:pPr lvl="0" algn="ctr">
              <a:defRPr/>
            </a:pPr>
            <a:r>
              <a:rPr lang="en-US" sz="2000" dirty="0" smtClean="0"/>
              <a:t>MEEN </a:t>
            </a:r>
            <a:r>
              <a:rPr lang="en-US" sz="2000" dirty="0" smtClean="0"/>
              <a:t>6035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66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14725" y="4752975"/>
            <a:ext cx="2114550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6158"/>
                <a:ext cx="8229600" cy="577754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200" b="1" dirty="0" smtClean="0"/>
                  <a:t>Power: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𝑚𝑎𝑛𝑢𝑎𝑙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=5.97</m:t>
                      </m:r>
                    </m:oMath>
                  </m:oMathPara>
                </a14:m>
                <a:endParaRPr lang="en-US" sz="22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𝑠𝑡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𝑚𝑎𝑛𝑢𝑎𝑙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=3.15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=5.6715</m:t>
                      </m:r>
                    </m:oMath>
                  </m:oMathPara>
                </a14:m>
                <a:endParaRPr lang="en-US" sz="22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=1.645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𝑠𝑡𝑒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3.15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500</m:t>
                              </m:r>
                            </m:e>
                          </m:rad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=0.1408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5.97 −5.6715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0.1408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=2.12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0.1108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0.8891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b="1" dirty="0" smtClean="0"/>
                  <a:t>Assumptions: </a:t>
                </a:r>
                <a:r>
                  <a:rPr lang="en-US" sz="2200" dirty="0" smtClean="0"/>
                  <a:t>normal distribution and same variance between methods</a:t>
                </a:r>
              </a:p>
              <a:p>
                <a:endParaRPr lang="en-US" sz="2200" dirty="0"/>
              </a:p>
              <a:p>
                <a:r>
                  <a:rPr lang="en-US" sz="2200" b="1" dirty="0" smtClean="0"/>
                  <a:t>Confidence: </a:t>
                </a:r>
                <a:r>
                  <a:rPr lang="en-US" sz="2200" dirty="0" smtClean="0"/>
                  <a:t>a rule of thumb for power is to have a value greater than or equal to 80%. If the assumptions are met, we are confident we will be able to achieve a statistically significant result.</a:t>
                </a:r>
                <a:endParaRPr lang="en-US" sz="22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6158"/>
                <a:ext cx="8229600" cy="5777542"/>
              </a:xfrm>
              <a:blipFill>
                <a:blip r:embed="rId2"/>
                <a:stretch>
                  <a:fillRect l="-519" t="-1371" r="-667" b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6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statistical analyses that you used in your DoE project.</a:t>
            </a:r>
          </a:p>
          <a:p>
            <a:pPr lvl="1"/>
            <a:r>
              <a:rPr lang="en-US" dirty="0"/>
              <a:t>For each statistical analysis used, provide a short explanation (one spoken sentence) of why you chose that analysis/why that analysis is appropriate for your purposes.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44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11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6" t="3711" r="28389" b="9709"/>
          <a:stretch/>
        </p:blipFill>
        <p:spPr>
          <a:xfrm>
            <a:off x="1616701" y="1300294"/>
            <a:ext cx="2743200" cy="2743200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t="4025" r="11850" b="10124"/>
          <a:stretch/>
        </p:blipFill>
        <p:spPr>
          <a:xfrm>
            <a:off x="4942936" y="1300294"/>
            <a:ext cx="2758787" cy="274320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45" y="4217457"/>
            <a:ext cx="546930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03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8" y="1009580"/>
            <a:ext cx="3657600" cy="274320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986" y="1093469"/>
            <a:ext cx="3657600" cy="2743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7" r="5596"/>
          <a:stretch/>
        </p:blipFill>
        <p:spPr>
          <a:xfrm>
            <a:off x="2253464" y="3836669"/>
            <a:ext cx="41345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3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7" y="1161656"/>
            <a:ext cx="5753264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4" y="3429000"/>
            <a:ext cx="6138472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309" y="5069629"/>
            <a:ext cx="486811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Error/Variability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1-2 slides, analyze your data and calculations for the important assumptions/requirements for each statistical analysis tool that you used.</a:t>
            </a:r>
          </a:p>
          <a:p>
            <a:r>
              <a:rPr lang="en-US" dirty="0"/>
              <a:t>Provide some discussion of how your data’s compliance with the assumptions/requirements (or lack of compliance) might affect your results.</a:t>
            </a:r>
          </a:p>
          <a:p>
            <a:r>
              <a:rPr lang="en-US" dirty="0"/>
              <a:t>If you believe that your data may not have perfectly fit all of the assumptions/requirements, provide some suggestions of what you could do in the future to improve your data set so that the assumptions/requirements are better met.</a:t>
            </a:r>
          </a:p>
          <a:p>
            <a:r>
              <a:rPr lang="en-US" dirty="0"/>
              <a:t>If you made the decision to neglect or throw out any data from your population, provide a description here of what you did and why (using scientifically valid reasoning).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9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Error/Variability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1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Provide the main conclusions that you can determine from your project.</a:t>
            </a:r>
          </a:p>
          <a:p>
            <a:pPr lvl="1"/>
            <a:r>
              <a:rPr lang="en-US" dirty="0"/>
              <a:t>Make sure that the conclusions are framed in the context of your hypotheses.</a:t>
            </a:r>
          </a:p>
          <a:p>
            <a:r>
              <a:rPr lang="en-US" dirty="0"/>
              <a:t>Be sure to provide only the conclusions that can made with statistical analysis (e.g., “reject H</a:t>
            </a:r>
            <a:r>
              <a:rPr lang="en-US" baseline="-25000" dirty="0"/>
              <a:t>0</a:t>
            </a:r>
            <a:r>
              <a:rPr lang="en-US" dirty="0"/>
              <a:t>, thus giving evidence in support of H</a:t>
            </a:r>
            <a:r>
              <a:rPr lang="en-US" baseline="-25000" dirty="0"/>
              <a:t>A</a:t>
            </a:r>
            <a:r>
              <a:rPr lang="en-US" dirty="0"/>
              <a:t>”) and provide statistical support for each conclusion (e.g., p-values, </a:t>
            </a:r>
            <a:r>
              <a:rPr lang="en-US" dirty="0">
                <a:latin typeface="Calibri" panose="020F0502020204030204" pitchFamily="34" charset="0"/>
              </a:rPr>
              <a:t>linear regression coefficients)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addition, provide some suggestions for future directions of the project.</a:t>
            </a:r>
          </a:p>
          <a:p>
            <a:pPr lvl="1"/>
            <a:r>
              <a:rPr lang="en-US" dirty="0"/>
              <a:t>If the project is part of your research, discuss what the next steps are in your research and how the results of your DoE project will affect that direction.</a:t>
            </a:r>
          </a:p>
          <a:p>
            <a:pPr lvl="1"/>
            <a:r>
              <a:rPr lang="en-US" dirty="0"/>
              <a:t>If the project is not part of your research, provide some suggestions of new directions that would be interesting to pursue.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6159"/>
            <a:ext cx="8535798" cy="24628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Demonstrates </a:t>
            </a:r>
            <a:r>
              <a:rPr lang="en-US" dirty="0"/>
              <a:t>the ability of an automatic segmentation algorithm to produce results with no statistically significant differences </a:t>
            </a:r>
            <a:r>
              <a:rPr lang="en-US" dirty="0" smtClean="0"/>
              <a:t>compared to manual segmentation. </a:t>
            </a:r>
          </a:p>
          <a:p>
            <a:r>
              <a:rPr lang="en-US" dirty="0" smtClean="0"/>
              <a:t>Average </a:t>
            </a:r>
            <a:r>
              <a:rPr lang="en-US" dirty="0"/>
              <a:t>error of less than 10\% was achieved. </a:t>
            </a:r>
            <a:endParaRPr lang="en-US" dirty="0" smtClean="0"/>
          </a:p>
          <a:p>
            <a:r>
              <a:rPr lang="en-US" dirty="0" smtClean="0"/>
              <a:t>Pixel </a:t>
            </a:r>
            <a:r>
              <a:rPr lang="en-US" dirty="0"/>
              <a:t>erosion was shown to be an effective method to compensate </a:t>
            </a:r>
            <a:r>
              <a:rPr lang="en-US" dirty="0" smtClean="0"/>
              <a:t>for over-prediction of </a:t>
            </a:r>
            <a:r>
              <a:rPr lang="en-US" dirty="0"/>
              <a:t>image porosity.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17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570092"/>
              </p:ext>
            </p:extLst>
          </p:nvPr>
        </p:nvGraphicFramePr>
        <p:xfrm>
          <a:off x="4918710" y="3345180"/>
          <a:ext cx="4225290" cy="3512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5952586" y="3881268"/>
            <a:ext cx="471364" cy="193357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6423950" y="3881269"/>
            <a:ext cx="457399" cy="6635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887329" y="4544841"/>
            <a:ext cx="460387" cy="41525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7359364" y="4960097"/>
            <a:ext cx="463710" cy="33277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834723" y="5292872"/>
            <a:ext cx="457051" cy="11239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303423" y="5310016"/>
            <a:ext cx="459577" cy="9525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463024" y="4333695"/>
            <a:ext cx="4449861" cy="12301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Future work will include additional testing on full-volume data sets.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83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mposites.mech.utah.edu/images/slc-crop-u1898.jpg?crc=191532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825"/>
            <a:ext cx="9144000" cy="249555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09775" y="41880"/>
            <a:ext cx="6838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cs typeface="Arial" pitchFamily="34" charset="0"/>
              </a:rPr>
              <a:t>Thank you!</a:t>
            </a:r>
            <a:endParaRPr lang="en-US" sz="3600" dirty="0"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 rot="10800000">
            <a:off x="0" y="696442"/>
            <a:ext cx="9144000" cy="7315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20000">
                <a:schemeClr val="tx1"/>
              </a:gs>
              <a:gs pos="50000">
                <a:srgbClr val="800000"/>
              </a:gs>
              <a:gs pos="75000">
                <a:srgbClr val="990000"/>
              </a:gs>
              <a:gs pos="89999">
                <a:srgbClr val="C00000"/>
              </a:gs>
              <a:gs pos="100000">
                <a:srgbClr val="DC143C"/>
              </a:gs>
            </a:gsLst>
            <a:lin ang="0" scaled="0"/>
            <a:tileRect/>
          </a:gradFill>
          <a:ln>
            <a:noFill/>
          </a:ln>
          <a:effectLst>
            <a:outerShdw blurRad="762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39614" y="895264"/>
            <a:ext cx="58647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cs typeface="Arial" pitchFamily="34" charset="0"/>
            </a:endParaRPr>
          </a:p>
          <a:p>
            <a:pPr algn="ctr"/>
            <a:endParaRPr lang="en-US" sz="3200" b="1" dirty="0">
              <a:cs typeface="Arial" pitchFamily="34" charset="0"/>
            </a:endParaRPr>
          </a:p>
          <a:p>
            <a:pPr algn="ctr"/>
            <a:endParaRPr lang="en-US" sz="3200" b="1" dirty="0">
              <a:cs typeface="Arial" pitchFamily="34" charset="0"/>
            </a:endParaRPr>
          </a:p>
          <a:p>
            <a:pPr algn="ctr"/>
            <a:endParaRPr lang="en-US" sz="3200" b="1" dirty="0">
              <a:cs typeface="Arial" pitchFamily="34" charset="0"/>
            </a:endParaRPr>
          </a:p>
          <a:p>
            <a:pPr algn="ctr"/>
            <a:endParaRPr lang="en-US" sz="3200" b="1" dirty="0">
              <a:cs typeface="Arial" pitchFamily="34" charset="0"/>
            </a:endParaRPr>
          </a:p>
          <a:p>
            <a:pPr algn="ctr"/>
            <a:endParaRPr lang="en-US" sz="3200" b="1" dirty="0">
              <a:cs typeface="Arial" pitchFamily="34" charset="0"/>
            </a:endParaRPr>
          </a:p>
          <a:p>
            <a:pPr algn="ctr"/>
            <a:r>
              <a:rPr lang="en-US" sz="3200" b="1" dirty="0">
                <a:cs typeface="Arial" pitchFamily="34" charset="0"/>
              </a:rPr>
              <a:t>Questions</a:t>
            </a:r>
            <a:r>
              <a:rPr lang="en-US" sz="3200" b="1" dirty="0" smtClean="0"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48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43" y="1900050"/>
            <a:ext cx="5013158" cy="3736886"/>
          </a:xfrm>
        </p:spPr>
        <p:txBody>
          <a:bodyPr>
            <a:normAutofit/>
          </a:bodyPr>
          <a:lstStyle/>
          <a:p>
            <a:r>
              <a:rPr lang="en-US" sz="2200" dirty="0" smtClean="0">
                <a:cs typeface="Arial" panose="020B0604020202020204" pitchFamily="34" charset="0"/>
              </a:rPr>
              <a:t>CMCs exhibit excellent performance in </a:t>
            </a:r>
            <a:r>
              <a:rPr lang="en-US" sz="2200" b="1" dirty="0" smtClean="0">
                <a:cs typeface="Arial" panose="020B0604020202020204" pitchFamily="34" charset="0"/>
              </a:rPr>
              <a:t>extreme thermo-mechanical-oxidative environments</a:t>
            </a:r>
            <a:endParaRPr lang="en-US" sz="1800" b="1" dirty="0" smtClean="0">
              <a:cs typeface="Arial" panose="020B0604020202020204" pitchFamily="34" charset="0"/>
            </a:endParaRPr>
          </a:p>
          <a:p>
            <a:r>
              <a:rPr lang="en-US" sz="2200" dirty="0" smtClean="0">
                <a:cs typeface="Arial" panose="020B0604020202020204" pitchFamily="34" charset="0"/>
              </a:rPr>
              <a:t>Prediction of damage in CMCs remains a significant challenge </a:t>
            </a:r>
          </a:p>
          <a:p>
            <a:endParaRPr lang="en-US" sz="2200" b="1" dirty="0" smtClean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dirty="0" smtClean="0">
                <a:cs typeface="Arial" panose="020B0604020202020204" pitchFamily="34" charset="0"/>
              </a:rPr>
              <a:t>Objective</a:t>
            </a:r>
            <a:r>
              <a:rPr lang="en-US" sz="2200" dirty="0" smtClean="0">
                <a:cs typeface="Arial" panose="020B0604020202020204" pitchFamily="34" charset="0"/>
              </a:rPr>
              <a:t>: Use high-resolution X-ray micro-tomography (</a:t>
            </a:r>
            <a:r>
              <a:rPr lang="en-US" sz="2400" dirty="0" err="1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sz="2200" dirty="0" err="1" smtClean="0">
                <a:cs typeface="Arial" panose="020B0604020202020204" pitchFamily="34" charset="0"/>
              </a:rPr>
              <a:t>CT</a:t>
            </a:r>
            <a:r>
              <a:rPr lang="en-US" sz="2200" dirty="0" smtClean="0">
                <a:cs typeface="Arial" panose="020B0604020202020204" pitchFamily="34" charset="0"/>
              </a:rPr>
              <a:t>) and </a:t>
            </a:r>
            <a:r>
              <a:rPr lang="en-US" sz="2200" i="1" dirty="0" smtClean="0">
                <a:cs typeface="Arial" panose="020B0604020202020204" pitchFamily="34" charset="0"/>
              </a:rPr>
              <a:t>in situ</a:t>
            </a:r>
            <a:r>
              <a:rPr lang="en-US" sz="2200" dirty="0" smtClean="0">
                <a:cs typeface="Arial" panose="020B0604020202020204" pitchFamily="34" charset="0"/>
              </a:rPr>
              <a:t> testing to image and study the </a:t>
            </a:r>
            <a:r>
              <a:rPr lang="en-US" sz="2200" b="1" u="sng" dirty="0" smtClean="0">
                <a:cs typeface="Arial" panose="020B0604020202020204" pitchFamily="34" charset="0"/>
              </a:rPr>
              <a:t>entire life-cycle of CMCs</a:t>
            </a:r>
            <a:r>
              <a:rPr lang="en-US" sz="2200" dirty="0" smtClean="0">
                <a:cs typeface="Arial" panose="020B0604020202020204" pitchFamily="34" charset="0"/>
              </a:rPr>
              <a:t>.  </a:t>
            </a:r>
            <a:endParaRPr lang="en-US" sz="22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1</a:t>
            </a:fld>
            <a:endParaRPr lang="en-US" dirty="0"/>
          </a:p>
        </p:txBody>
      </p:sp>
      <p:pic>
        <p:nvPicPr>
          <p:cNvPr id="5" name="Picture 2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7215" y="1141134"/>
            <a:ext cx="3111147" cy="149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 descr="Image result for leap engine 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193" y="2389446"/>
            <a:ext cx="2398613" cy="16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RL Globe Logo" descr="C:\Users\HectorHA\AppData\Local\Microsoft\Windows\Temporary Internet Files\Content.Outlook\MKL35CXM\AFRL Globe no ta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7939" y="1158715"/>
            <a:ext cx="744694" cy="29589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188222" y="4030562"/>
            <a:ext cx="842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 smtClean="0"/>
              <a:t>GE LEAP engine </a:t>
            </a:r>
          </a:p>
          <a:p>
            <a:r>
              <a:rPr lang="en-US" sz="600" dirty="0" smtClean="0"/>
              <a:t>Source: GE </a:t>
            </a:r>
            <a:r>
              <a:rPr lang="en-US" sz="600" dirty="0"/>
              <a:t>Aviation</a:t>
            </a:r>
          </a:p>
        </p:txBody>
      </p:sp>
      <p:pic>
        <p:nvPicPr>
          <p:cNvPr id="9" name="Picture 3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3" b="100000" l="68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3" y="3500433"/>
            <a:ext cx="346828" cy="34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637272" y="2647550"/>
            <a:ext cx="92777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="1" dirty="0" smtClean="0"/>
              <a:t>USAF X-51A </a:t>
            </a:r>
            <a:r>
              <a:rPr lang="en-US" sz="600" b="1" dirty="0" err="1" smtClean="0"/>
              <a:t>Waverider</a:t>
            </a:r>
            <a:r>
              <a:rPr lang="en-US" sz="600" b="1" dirty="0" smtClean="0"/>
              <a:t> </a:t>
            </a:r>
          </a:p>
          <a:p>
            <a:r>
              <a:rPr lang="en-US" sz="600" dirty="0" smtClean="0"/>
              <a:t>Source: USAF</a:t>
            </a:r>
            <a:endParaRPr lang="en-US" sz="6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957428" y="4623451"/>
            <a:ext cx="2432517" cy="1967218"/>
            <a:chOff x="2076434" y="3209951"/>
            <a:chExt cx="3293581" cy="2663581"/>
          </a:xfrm>
        </p:grpSpPr>
        <p:sp>
          <p:nvSpPr>
            <p:cNvPr id="14" name="TextBox 13"/>
            <p:cNvSpPr txBox="1"/>
            <p:nvPr/>
          </p:nvSpPr>
          <p:spPr>
            <a:xfrm>
              <a:off x="2076434" y="5432560"/>
              <a:ext cx="1043728" cy="44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50 </a:t>
              </a:r>
              <a:r>
                <a:rPr lang="en-US" sz="1400" dirty="0" smtClean="0">
                  <a:latin typeface="Symbol" panose="05050102010706020507" pitchFamily="18" charset="2"/>
                </a:rPr>
                <a:t>m</a:t>
              </a:r>
              <a:r>
                <a:rPr lang="en-US" sz="1400" dirty="0" smtClean="0"/>
                <a:t>m</a:t>
              </a:r>
              <a:endParaRPr lang="en-US" sz="1400" dirty="0"/>
            </a:p>
          </p:txBody>
        </p:sp>
        <p:pic>
          <p:nvPicPr>
            <p:cNvPr id="12" name="Picture 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9" b="8060"/>
            <a:stretch/>
          </p:blipFill>
          <p:spPr bwMode="auto">
            <a:xfrm>
              <a:off x="2091361" y="3209951"/>
              <a:ext cx="3278654" cy="2326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2131678" y="5796275"/>
              <a:ext cx="8345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7289400" y="6346254"/>
            <a:ext cx="1116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err="1" smtClean="0"/>
              <a:t>SiC</a:t>
            </a:r>
            <a:r>
              <a:rPr lang="en-US" sz="600" b="1" dirty="0" smtClean="0"/>
              <a:t>/</a:t>
            </a:r>
            <a:r>
              <a:rPr lang="en-US" sz="600" b="1" dirty="0" err="1" smtClean="0"/>
              <a:t>SiC</a:t>
            </a:r>
            <a:r>
              <a:rPr lang="en-US" sz="600" b="1" dirty="0" smtClean="0"/>
              <a:t> composite</a:t>
            </a:r>
          </a:p>
          <a:p>
            <a:r>
              <a:rPr lang="en-US" sz="600" dirty="0" smtClean="0"/>
              <a:t>Source: D. Marshall, Teledyne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7670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microcomputed tomography (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dirty="0" smtClean="0"/>
              <a:t>CT)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3255" y="6464300"/>
            <a:ext cx="298530" cy="365125"/>
          </a:xfrm>
        </p:spPr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2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9332" y="1724024"/>
            <a:ext cx="32158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X-ray </a:t>
            </a:r>
            <a:r>
              <a:rPr lang="en-US" sz="2000" b="1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Generation of individual image slices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tomographs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from attenuated X-ray images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sinograms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7" name="Picture 2" descr="http://www.rdmag.com/sites/rdmag.com/files/legacyimages/RD/New_To_Market/2011/03/XradiaVersaX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945" y="4588498"/>
            <a:ext cx="2085719" cy="1717094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351069" y="4185423"/>
            <a:ext cx="39985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ea typeface="ＭＳ Ｐゴシック"/>
                <a:cs typeface="Arial" charset="0"/>
              </a:rPr>
              <a:t>Xradia</a:t>
            </a:r>
            <a:r>
              <a:rPr lang="en-US" sz="2200" b="1" dirty="0">
                <a:ea typeface="ＭＳ Ｐゴシック"/>
                <a:cs typeface="Arial" charset="0"/>
              </a:rPr>
              <a:t> Carl Zeiss Versa </a:t>
            </a:r>
            <a:r>
              <a:rPr lang="en-US" sz="2200" b="1" dirty="0" smtClean="0">
                <a:ea typeface="ＭＳ Ｐゴシック"/>
                <a:cs typeface="Arial" charset="0"/>
              </a:rPr>
              <a:t>XRM-520 </a:t>
            </a:r>
            <a:endParaRPr lang="en-US" sz="2200" dirty="0"/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4349664" y="5104118"/>
            <a:ext cx="4504944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 indent="-228600" eaLnBrk="0" hangingPunct="0">
              <a:lnSpc>
                <a:spcPct val="9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ea typeface="ＭＳ Ｐゴシック"/>
                <a:cs typeface="Arial" charset="0"/>
                <a:sym typeface="Symbol"/>
              </a:rPr>
              <a:t></a:t>
            </a:r>
            <a:r>
              <a:rPr lang="en-US" sz="2000" dirty="0" smtClean="0">
                <a:ea typeface="ＭＳ Ｐゴシック"/>
                <a:cs typeface="Arial" charset="0"/>
              </a:rPr>
              <a:t>400 nm </a:t>
            </a:r>
            <a:r>
              <a:rPr lang="en-US" sz="2000" dirty="0">
                <a:ea typeface="ＭＳ Ｐゴシック"/>
                <a:cs typeface="Arial" charset="0"/>
              </a:rPr>
              <a:t>– </a:t>
            </a:r>
            <a:r>
              <a:rPr lang="en-US" sz="2000" dirty="0" smtClean="0">
                <a:ea typeface="ＭＳ Ｐゴシック"/>
                <a:cs typeface="Arial" charset="0"/>
              </a:rPr>
              <a:t>3</a:t>
            </a:r>
            <a:r>
              <a:rPr lang="en-US" sz="2000" dirty="0" smtClean="0">
                <a:latin typeface="Symbol" panose="05050102010706020507" pitchFamily="18" charset="2"/>
                <a:ea typeface="ＭＳ Ｐゴシック"/>
                <a:cs typeface="Arial" charset="0"/>
              </a:rPr>
              <a:t>m</a:t>
            </a:r>
            <a:r>
              <a:rPr lang="en-US" sz="2000" dirty="0" smtClean="0">
                <a:ea typeface="ＭＳ Ｐゴシック"/>
                <a:cs typeface="Arial" charset="0"/>
              </a:rPr>
              <a:t>m resolution range</a:t>
            </a:r>
          </a:p>
          <a:p>
            <a:pPr marL="228600" lvl="1" eaLnBrk="0" hangingPunct="0">
              <a:lnSpc>
                <a:spcPct val="90000"/>
              </a:lnSpc>
              <a:spcBef>
                <a:spcPts val="25"/>
              </a:spcBef>
              <a:spcAft>
                <a:spcPts val="600"/>
              </a:spcAft>
            </a:pPr>
            <a:r>
              <a:rPr lang="en-US" sz="2000" dirty="0" smtClean="0">
                <a:ea typeface="ＭＳ Ｐゴシック"/>
                <a:cs typeface="Arial" charset="0"/>
              </a:rPr>
              <a:t> </a:t>
            </a:r>
            <a:endParaRPr lang="en-US" sz="2000" dirty="0" smtClean="0">
              <a:ea typeface="ＭＳ Ｐゴシック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62114" y="1232376"/>
            <a:ext cx="2052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Attenuation images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6500083" y="1234480"/>
            <a:ext cx="213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Tomographic images</a:t>
            </a:r>
            <a:endParaRPr lang="en-US" b="1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76" y="4870130"/>
            <a:ext cx="1438338" cy="143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41" y="1651468"/>
            <a:ext cx="2462753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99" y="1631792"/>
            <a:ext cx="1272829" cy="2286000"/>
          </a:xfrm>
          <a:prstGeom prst="rect">
            <a:avLst/>
          </a:prstGeom>
        </p:spPr>
      </p:pic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646506" y="6277530"/>
            <a:ext cx="93540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eaLnBrk="0" hangingPunct="0">
              <a:lnSpc>
                <a:spcPct val="90000"/>
              </a:lnSpc>
              <a:spcBef>
                <a:spcPts val="25"/>
              </a:spcBef>
              <a:spcAft>
                <a:spcPts val="600"/>
              </a:spcAft>
            </a:pPr>
            <a:r>
              <a:rPr lang="en-US" sz="2000" dirty="0" smtClean="0">
                <a:ea typeface="ＭＳ Ｐゴシック"/>
                <a:cs typeface="Arial" charset="0"/>
              </a:rPr>
              <a:t>AFRL </a:t>
            </a:r>
            <a:endParaRPr lang="en-US" sz="2000" dirty="0" smtClean="0">
              <a:ea typeface="ＭＳ Ｐゴシック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83" y="1239442"/>
            <a:ext cx="1683827" cy="2473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and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977" y="901585"/>
            <a:ext cx="515980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Material system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CG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Nicalon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8HS satin weave fabric</a:t>
            </a:r>
          </a:p>
          <a:p>
            <a:pPr marL="6858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SMP-10 matrix </a:t>
            </a:r>
          </a:p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Fabrication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[0/90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]</a:t>
            </a:r>
            <a:r>
              <a:rPr lang="en-US" sz="2000" baseline="-25000" dirty="0" smtClean="0">
                <a:latin typeface="Arial" pitchFamily="34" charset="0"/>
                <a:cs typeface="Arial" pitchFamily="34" charset="0"/>
              </a:rPr>
              <a:t>2s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stacking sequence</a:t>
            </a:r>
            <a:endParaRPr lang="en-US" sz="1100" dirty="0" smtClean="0">
              <a:latin typeface="Arial" pitchFamily="34" charset="0"/>
              <a:cs typeface="Arial" pitchFamily="34" charset="0"/>
            </a:endParaRP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60 x 30 x 1.5 mm plate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Polymer infiltration and pyrolysis (PIP)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Pyrolysis is performed at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1000</a:t>
            </a:r>
            <a:r>
              <a:rPr lang="en-US" sz="2000" dirty="0">
                <a:latin typeface="Arial" pitchFamily="34" charset="0"/>
                <a:cs typeface="Arial" pitchFamily="34" charset="0"/>
                <a:sym typeface="Symbol"/>
              </a:rPr>
              <a:t>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</a:t>
            </a:r>
          </a:p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Experimental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approach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Use AFRL’s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Xradia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XRM-520 </a:t>
            </a:r>
            <a:r>
              <a:rPr lang="en-US" sz="2000" dirty="0" smtClean="0">
                <a:latin typeface="Symbol" panose="05050102010706020507" pitchFamily="18" charset="2"/>
                <a:cs typeface="Arial" pitchFamily="34" charset="0"/>
              </a:rPr>
              <a:t>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CT system to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image evolution of the microstructure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during the PIP process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Perform 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in situ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mechanical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testing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realistic conditions (1000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Symbol"/>
              </a:rPr>
              <a:t>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 in humid air)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191397" y="3733029"/>
            <a:ext cx="1604963" cy="307777"/>
            <a:chOff x="6479381" y="3700495"/>
            <a:chExt cx="1604963" cy="307777"/>
          </a:xfrm>
        </p:grpSpPr>
        <p:grpSp>
          <p:nvGrpSpPr>
            <p:cNvPr id="13" name="Group 12"/>
            <p:cNvGrpSpPr/>
            <p:nvPr/>
          </p:nvGrpSpPr>
          <p:grpSpPr>
            <a:xfrm>
              <a:off x="6479381" y="3700495"/>
              <a:ext cx="1604963" cy="137160"/>
              <a:chOff x="5777345" y="4536671"/>
              <a:chExt cx="2631749" cy="13716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5777345" y="4605251"/>
                <a:ext cx="263174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5777345" y="4536671"/>
                <a:ext cx="0" cy="1371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>
                <a:off x="8409094" y="4536671"/>
                <a:ext cx="0" cy="1371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6862370" y="3700495"/>
              <a:ext cx="843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30 mm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835509" y="1285905"/>
            <a:ext cx="334427" cy="2419403"/>
            <a:chOff x="6117143" y="1253371"/>
            <a:chExt cx="334427" cy="2419403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5173288" y="2394493"/>
              <a:ext cx="2419403" cy="137160"/>
              <a:chOff x="5777345" y="4536671"/>
              <a:chExt cx="2631749" cy="137160"/>
            </a:xfrm>
          </p:grpSpPr>
          <p:cxnSp>
            <p:nvCxnSpPr>
              <p:cNvPr id="132" name="Straight Arrow Connector 131"/>
              <p:cNvCxnSpPr/>
              <p:nvPr/>
            </p:nvCxnSpPr>
            <p:spPr>
              <a:xfrm>
                <a:off x="5777345" y="4605251"/>
                <a:ext cx="263174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H="1">
                <a:off x="5777345" y="4536671"/>
                <a:ext cx="0" cy="1371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>
                <a:off x="8409094" y="4536671"/>
                <a:ext cx="0" cy="1371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7" name="TextBox 136"/>
            <p:cNvSpPr txBox="1"/>
            <p:nvPr/>
          </p:nvSpPr>
          <p:spPr>
            <a:xfrm rot="16200000">
              <a:off x="5849356" y="2285507"/>
              <a:ext cx="843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60 mm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622931" y="3659338"/>
            <a:ext cx="843351" cy="412067"/>
            <a:chOff x="7904565" y="3626804"/>
            <a:chExt cx="843351" cy="412067"/>
          </a:xfrm>
        </p:grpSpPr>
        <p:grpSp>
          <p:nvGrpSpPr>
            <p:cNvPr id="16" name="Group 15"/>
            <p:cNvGrpSpPr/>
            <p:nvPr/>
          </p:nvGrpSpPr>
          <p:grpSpPr>
            <a:xfrm rot="19748860">
              <a:off x="7924074" y="3808692"/>
              <a:ext cx="625754" cy="1719"/>
              <a:chOff x="7738543" y="4069775"/>
              <a:chExt cx="625754" cy="1719"/>
            </a:xfrm>
          </p:grpSpPr>
          <p:cxnSp>
            <p:nvCxnSpPr>
              <p:cNvPr id="135" name="Straight Arrow Connector 134"/>
              <p:cNvCxnSpPr/>
              <p:nvPr/>
            </p:nvCxnSpPr>
            <p:spPr>
              <a:xfrm>
                <a:off x="7738543" y="4071494"/>
                <a:ext cx="2767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H="1">
                <a:off x="8087702" y="4069775"/>
                <a:ext cx="276595" cy="17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/>
            <p:cNvCxnSpPr/>
            <p:nvPr/>
          </p:nvCxnSpPr>
          <p:spPr>
            <a:xfrm>
              <a:off x="8084344" y="3672775"/>
              <a:ext cx="122051" cy="16488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8145607" y="3626804"/>
              <a:ext cx="122051" cy="16488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 rot="19712452">
              <a:off x="7904565" y="3731094"/>
              <a:ext cx="843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1.5 mm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6925616" y="1284159"/>
            <a:ext cx="0" cy="242115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055791" y="1284159"/>
            <a:ext cx="0" cy="242115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7147866" y="1284159"/>
            <a:ext cx="0" cy="242115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7278041" y="1284159"/>
            <a:ext cx="0" cy="242115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41466" y="1715284"/>
            <a:ext cx="1841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055791" y="1715284"/>
            <a:ext cx="1828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6128830" y="1569798"/>
            <a:ext cx="702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 mm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205120" y="2448686"/>
            <a:ext cx="703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 mm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885395" y="2692473"/>
            <a:ext cx="650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 mm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815815" y="2399957"/>
            <a:ext cx="89693" cy="402837"/>
            <a:chOff x="7097449" y="2367423"/>
            <a:chExt cx="89693" cy="402837"/>
          </a:xfrm>
        </p:grpSpPr>
        <p:grpSp>
          <p:nvGrpSpPr>
            <p:cNvPr id="158" name="Group 157"/>
            <p:cNvGrpSpPr/>
            <p:nvPr/>
          </p:nvGrpSpPr>
          <p:grpSpPr>
            <a:xfrm rot="16200000">
              <a:off x="7094616" y="2521236"/>
              <a:ext cx="95360" cy="89693"/>
              <a:chOff x="5275967" y="2862357"/>
              <a:chExt cx="387109" cy="146125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 flipV="1">
                <a:off x="5275967" y="2862357"/>
                <a:ext cx="0" cy="14612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5663076" y="2862357"/>
                <a:ext cx="0" cy="14612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ight Arrow 55"/>
            <p:cNvSpPr/>
            <p:nvPr/>
          </p:nvSpPr>
          <p:spPr>
            <a:xfrm rot="16200000">
              <a:off x="7074885" y="2675589"/>
              <a:ext cx="143622" cy="45719"/>
            </a:xfrm>
            <a:prstGeom prst="rightArrow">
              <a:avLst>
                <a:gd name="adj1" fmla="val 8481"/>
                <a:gd name="adj2" fmla="val 1011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ight Arrow 177"/>
            <p:cNvSpPr/>
            <p:nvPr/>
          </p:nvSpPr>
          <p:spPr>
            <a:xfrm rot="5400000">
              <a:off x="7072357" y="2416374"/>
              <a:ext cx="143622" cy="45719"/>
            </a:xfrm>
            <a:prstGeom prst="rightArrow">
              <a:avLst>
                <a:gd name="adj1" fmla="val 8481"/>
                <a:gd name="adj2" fmla="val 1011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021213" y="2665450"/>
            <a:ext cx="395313" cy="89693"/>
            <a:chOff x="7302847" y="2632916"/>
            <a:chExt cx="395313" cy="89693"/>
          </a:xfrm>
        </p:grpSpPr>
        <p:grpSp>
          <p:nvGrpSpPr>
            <p:cNvPr id="164" name="Group 163"/>
            <p:cNvGrpSpPr/>
            <p:nvPr/>
          </p:nvGrpSpPr>
          <p:grpSpPr>
            <a:xfrm>
              <a:off x="7450259" y="2632916"/>
              <a:ext cx="95360" cy="89693"/>
              <a:chOff x="5275967" y="2862357"/>
              <a:chExt cx="387109" cy="146125"/>
            </a:xfrm>
          </p:grpSpPr>
          <p:cxnSp>
            <p:nvCxnSpPr>
              <p:cNvPr id="167" name="Straight Connector 166"/>
              <p:cNvCxnSpPr/>
              <p:nvPr/>
            </p:nvCxnSpPr>
            <p:spPr>
              <a:xfrm flipV="1">
                <a:off x="5275967" y="2862357"/>
                <a:ext cx="0" cy="14612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5663076" y="2862357"/>
                <a:ext cx="0" cy="14612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Right Arrow 178"/>
            <p:cNvSpPr/>
            <p:nvPr/>
          </p:nvSpPr>
          <p:spPr>
            <a:xfrm rot="10800000">
              <a:off x="7554538" y="2652729"/>
              <a:ext cx="143622" cy="45719"/>
            </a:xfrm>
            <a:prstGeom prst="rightArrow">
              <a:avLst>
                <a:gd name="adj1" fmla="val 8481"/>
                <a:gd name="adj2" fmla="val 1011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ight Arrow 179"/>
            <p:cNvSpPr/>
            <p:nvPr/>
          </p:nvSpPr>
          <p:spPr>
            <a:xfrm>
              <a:off x="7302847" y="2652729"/>
              <a:ext cx="143622" cy="45719"/>
            </a:xfrm>
            <a:prstGeom prst="rightArrow">
              <a:avLst>
                <a:gd name="adj1" fmla="val 8481"/>
                <a:gd name="adj2" fmla="val 1011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750662" y="2236045"/>
            <a:ext cx="702331" cy="292051"/>
            <a:chOff x="7032296" y="2203511"/>
            <a:chExt cx="702331" cy="292051"/>
          </a:xfrm>
        </p:grpSpPr>
        <p:grpSp>
          <p:nvGrpSpPr>
            <p:cNvPr id="172" name="Group 171"/>
            <p:cNvGrpSpPr/>
            <p:nvPr/>
          </p:nvGrpSpPr>
          <p:grpSpPr>
            <a:xfrm>
              <a:off x="7268770" y="2405869"/>
              <a:ext cx="221572" cy="89693"/>
              <a:chOff x="4763634" y="2862357"/>
              <a:chExt cx="899442" cy="146125"/>
            </a:xfrm>
          </p:grpSpPr>
          <p:cxnSp>
            <p:nvCxnSpPr>
              <p:cNvPr id="175" name="Straight Connector 174"/>
              <p:cNvCxnSpPr/>
              <p:nvPr/>
            </p:nvCxnSpPr>
            <p:spPr>
              <a:xfrm flipV="1">
                <a:off x="4763634" y="2862357"/>
                <a:ext cx="0" cy="14612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flipV="1">
                <a:off x="5663076" y="2862357"/>
                <a:ext cx="0" cy="14612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/>
            <p:cNvSpPr txBox="1"/>
            <p:nvPr/>
          </p:nvSpPr>
          <p:spPr>
            <a:xfrm>
              <a:off x="7032296" y="2203511"/>
              <a:ext cx="7023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mm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Left-Right Arrow 56"/>
            <p:cNvSpPr/>
            <p:nvPr/>
          </p:nvSpPr>
          <p:spPr>
            <a:xfrm>
              <a:off x="7276583" y="2427608"/>
              <a:ext cx="213759" cy="62510"/>
            </a:xfrm>
            <a:prstGeom prst="leftRightArrow">
              <a:avLst>
                <a:gd name="adj1" fmla="val 9466"/>
                <a:gd name="adj2" fmla="val 750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4966990" y="5328909"/>
            <a:ext cx="4055918" cy="313079"/>
            <a:chOff x="5070828" y="5513264"/>
            <a:chExt cx="4055918" cy="313079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162" y="5524747"/>
              <a:ext cx="2033266" cy="296294"/>
            </a:xfrm>
            <a:prstGeom prst="rect">
              <a:avLst/>
            </a:prstGeom>
          </p:spPr>
        </p:pic>
        <p:sp>
          <p:nvSpPr>
            <p:cNvPr id="181" name="Isosceles Triangle 180"/>
            <p:cNvSpPr/>
            <p:nvPr/>
          </p:nvSpPr>
          <p:spPr>
            <a:xfrm rot="5400000" flipV="1">
              <a:off x="5596260" y="5598242"/>
              <a:ext cx="126008" cy="14586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>
              <a:stCxn id="181" idx="3"/>
            </p:cNvCxnSpPr>
            <p:nvPr/>
          </p:nvCxnSpPr>
          <p:spPr>
            <a:xfrm flipV="1">
              <a:off x="5732196" y="5671173"/>
              <a:ext cx="365760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 rot="10800000">
              <a:off x="8129428" y="5608169"/>
              <a:ext cx="511624" cy="126008"/>
              <a:chOff x="5738732" y="5760570"/>
              <a:chExt cx="511624" cy="126008"/>
            </a:xfrm>
          </p:grpSpPr>
          <p:sp>
            <p:nvSpPr>
              <p:cNvPr id="182" name="Isosceles Triangle 181"/>
              <p:cNvSpPr/>
              <p:nvPr/>
            </p:nvSpPr>
            <p:spPr>
              <a:xfrm rot="5400000" flipV="1">
                <a:off x="5748660" y="5750642"/>
                <a:ext cx="126008" cy="14586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Connector 182"/>
              <p:cNvCxnSpPr>
                <a:stCxn id="182" idx="3"/>
              </p:cNvCxnSpPr>
              <p:nvPr/>
            </p:nvCxnSpPr>
            <p:spPr>
              <a:xfrm flipV="1">
                <a:off x="5884596" y="5823573"/>
                <a:ext cx="365760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TextBox 186"/>
            <p:cNvSpPr txBox="1"/>
            <p:nvPr/>
          </p:nvSpPr>
          <p:spPr>
            <a:xfrm>
              <a:off x="8283395" y="5518566"/>
              <a:ext cx="843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70828" y="5513264"/>
              <a:ext cx="843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587281" y="4107333"/>
            <a:ext cx="843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330" y="4370283"/>
            <a:ext cx="2384922" cy="86868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6857999" y="4834890"/>
            <a:ext cx="259081" cy="23707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905507" y="5405437"/>
            <a:ext cx="211574" cy="17621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045994" y="3707606"/>
            <a:ext cx="881063" cy="10263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055645" y="3707606"/>
            <a:ext cx="1028699" cy="10263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9" grpId="0"/>
      <p:bldP spid="169" grpId="1"/>
      <p:bldP spid="170" grpId="0"/>
      <p:bldP spid="170" grpId="1"/>
      <p:bldP spid="69" grpId="0"/>
      <p:bldP spid="70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91" y="3561998"/>
            <a:ext cx="5836112" cy="32828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9" t="38139" r="22430" b="18112"/>
          <a:stretch/>
        </p:blipFill>
        <p:spPr>
          <a:xfrm>
            <a:off x="5054193" y="1275998"/>
            <a:ext cx="1682337" cy="2286000"/>
          </a:xfrm>
          <a:prstGeom prst="rect">
            <a:avLst/>
          </a:prstGeom>
          <a:ln w="19050"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4" t="39322" r="22358" b="17239"/>
          <a:stretch/>
        </p:blipFill>
        <p:spPr>
          <a:xfrm>
            <a:off x="7220826" y="1275998"/>
            <a:ext cx="168402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 and 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946974"/>
            <a:ext cx="4332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Image data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Left Arrow 16"/>
          <p:cNvSpPr/>
          <p:nvPr/>
        </p:nvSpPr>
        <p:spPr>
          <a:xfrm flipH="1">
            <a:off x="6782441" y="2418998"/>
            <a:ext cx="392474" cy="101952"/>
          </a:xfrm>
          <a:prstGeom prst="leftArrow">
            <a:avLst>
              <a:gd name="adj1" fmla="val 50000"/>
              <a:gd name="adj2" fmla="val 935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5473" y="3609188"/>
            <a:ext cx="44315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itchFamily="34" charset="0"/>
                <a:cs typeface="Arial" pitchFamily="34" charset="0"/>
              </a:rPr>
              <a:t>Segmentation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Classify sections of pixels corresponding to individual fibers, cracks, and voids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No automatic method to segment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Gray-scale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thresholding</a:t>
            </a:r>
            <a:r>
              <a:rPr lang="en-US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itchFamily="34" charset="0"/>
                <a:cs typeface="Arial" pitchFamily="34" charset="0"/>
              </a:rPr>
              <a:t>Dependent on contrast between neighboring pixels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Arial" pitchFamily="34" charset="0"/>
                <a:cs typeface="Arial" pitchFamily="34" charset="0"/>
              </a:rPr>
              <a:t>Performed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manually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628215" y="1078383"/>
            <a:ext cx="2216630" cy="2483615"/>
            <a:chOff x="2177714" y="2954037"/>
            <a:chExt cx="2216630" cy="2483615"/>
          </a:xfrm>
        </p:grpSpPr>
        <p:grpSp>
          <p:nvGrpSpPr>
            <p:cNvPr id="41" name="Group 40"/>
            <p:cNvGrpSpPr/>
            <p:nvPr/>
          </p:nvGrpSpPr>
          <p:grpSpPr>
            <a:xfrm>
              <a:off x="2224608" y="3615239"/>
              <a:ext cx="2169736" cy="1822413"/>
              <a:chOff x="1662632" y="1188348"/>
              <a:chExt cx="2169736" cy="1822413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396" t="26545" r="25036" b="20451"/>
              <a:stretch/>
            </p:blipFill>
            <p:spPr>
              <a:xfrm>
                <a:off x="1662632" y="1188348"/>
                <a:ext cx="2169736" cy="18224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93"/>
              <p:cNvSpPr/>
              <p:nvPr/>
            </p:nvSpPr>
            <p:spPr>
              <a:xfrm>
                <a:off x="1699750" y="1219638"/>
                <a:ext cx="2095500" cy="1759831"/>
              </a:xfrm>
              <a:custGeom>
                <a:avLst/>
                <a:gdLst>
                  <a:gd name="connsiteX0" fmla="*/ 0 w 1905000"/>
                  <a:gd name="connsiteY0" fmla="*/ 0 h 1355019"/>
                  <a:gd name="connsiteX1" fmla="*/ 1905000 w 1905000"/>
                  <a:gd name="connsiteY1" fmla="*/ 0 h 1355019"/>
                  <a:gd name="connsiteX2" fmla="*/ 1905000 w 1905000"/>
                  <a:gd name="connsiteY2" fmla="*/ 1355019 h 1355019"/>
                  <a:gd name="connsiteX3" fmla="*/ 0 w 1905000"/>
                  <a:gd name="connsiteY3" fmla="*/ 1355019 h 1355019"/>
                  <a:gd name="connsiteX4" fmla="*/ 0 w 1905000"/>
                  <a:gd name="connsiteY4" fmla="*/ 0 h 1355019"/>
                  <a:gd name="connsiteX0" fmla="*/ 1583531 w 1905000"/>
                  <a:gd name="connsiteY0" fmla="*/ 0 h 1678869"/>
                  <a:gd name="connsiteX1" fmla="*/ 1905000 w 1905000"/>
                  <a:gd name="connsiteY1" fmla="*/ 323850 h 1678869"/>
                  <a:gd name="connsiteX2" fmla="*/ 1905000 w 1905000"/>
                  <a:gd name="connsiteY2" fmla="*/ 1678869 h 1678869"/>
                  <a:gd name="connsiteX3" fmla="*/ 0 w 1905000"/>
                  <a:gd name="connsiteY3" fmla="*/ 1678869 h 1678869"/>
                  <a:gd name="connsiteX4" fmla="*/ 1583531 w 1905000"/>
                  <a:gd name="connsiteY4" fmla="*/ 0 h 1678869"/>
                  <a:gd name="connsiteX0" fmla="*/ 1181100 w 1502569"/>
                  <a:gd name="connsiteY0" fmla="*/ 0 h 1678869"/>
                  <a:gd name="connsiteX1" fmla="*/ 1502569 w 1502569"/>
                  <a:gd name="connsiteY1" fmla="*/ 323850 h 1678869"/>
                  <a:gd name="connsiteX2" fmla="*/ 1502569 w 1502569"/>
                  <a:gd name="connsiteY2" fmla="*/ 1678869 h 1678869"/>
                  <a:gd name="connsiteX3" fmla="*/ 0 w 1502569"/>
                  <a:gd name="connsiteY3" fmla="*/ 933538 h 1678869"/>
                  <a:gd name="connsiteX4" fmla="*/ 1181100 w 1502569"/>
                  <a:gd name="connsiteY4" fmla="*/ 0 h 1678869"/>
                  <a:gd name="connsiteX0" fmla="*/ 1181100 w 1502569"/>
                  <a:gd name="connsiteY0" fmla="*/ 0 h 1664581"/>
                  <a:gd name="connsiteX1" fmla="*/ 1502569 w 1502569"/>
                  <a:gd name="connsiteY1" fmla="*/ 323850 h 1664581"/>
                  <a:gd name="connsiteX2" fmla="*/ 1057275 w 1502569"/>
                  <a:gd name="connsiteY2" fmla="*/ 1664581 h 1664581"/>
                  <a:gd name="connsiteX3" fmla="*/ 0 w 1502569"/>
                  <a:gd name="connsiteY3" fmla="*/ 933538 h 1664581"/>
                  <a:gd name="connsiteX4" fmla="*/ 1181100 w 1502569"/>
                  <a:gd name="connsiteY4" fmla="*/ 0 h 1664581"/>
                  <a:gd name="connsiteX0" fmla="*/ 1181100 w 1502569"/>
                  <a:gd name="connsiteY0" fmla="*/ 0 h 1759831"/>
                  <a:gd name="connsiteX1" fmla="*/ 1502569 w 1502569"/>
                  <a:gd name="connsiteY1" fmla="*/ 323850 h 1759831"/>
                  <a:gd name="connsiteX2" fmla="*/ 919163 w 1502569"/>
                  <a:gd name="connsiteY2" fmla="*/ 1759831 h 1759831"/>
                  <a:gd name="connsiteX3" fmla="*/ 0 w 1502569"/>
                  <a:gd name="connsiteY3" fmla="*/ 933538 h 1759831"/>
                  <a:gd name="connsiteX4" fmla="*/ 1181100 w 1502569"/>
                  <a:gd name="connsiteY4" fmla="*/ 0 h 1759831"/>
                  <a:gd name="connsiteX0" fmla="*/ 1181100 w 2095500"/>
                  <a:gd name="connsiteY0" fmla="*/ 0 h 1759831"/>
                  <a:gd name="connsiteX1" fmla="*/ 2095500 w 2095500"/>
                  <a:gd name="connsiteY1" fmla="*/ 769144 h 1759831"/>
                  <a:gd name="connsiteX2" fmla="*/ 919163 w 2095500"/>
                  <a:gd name="connsiteY2" fmla="*/ 1759831 h 1759831"/>
                  <a:gd name="connsiteX3" fmla="*/ 0 w 2095500"/>
                  <a:gd name="connsiteY3" fmla="*/ 933538 h 1759831"/>
                  <a:gd name="connsiteX4" fmla="*/ 1181100 w 2095500"/>
                  <a:gd name="connsiteY4" fmla="*/ 0 h 175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0" h="1759831">
                    <a:moveTo>
                      <a:pt x="1181100" y="0"/>
                    </a:moveTo>
                    <a:lnTo>
                      <a:pt x="2095500" y="769144"/>
                    </a:lnTo>
                    <a:lnTo>
                      <a:pt x="919163" y="1759831"/>
                    </a:lnTo>
                    <a:lnTo>
                      <a:pt x="0" y="933538"/>
                    </a:lnTo>
                    <a:lnTo>
                      <a:pt x="118110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214832" y="3449048"/>
              <a:ext cx="2169736" cy="1822413"/>
              <a:chOff x="1662632" y="1188348"/>
              <a:chExt cx="2169736" cy="1822413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396" t="26545" r="25036" b="20451"/>
              <a:stretch/>
            </p:blipFill>
            <p:spPr>
              <a:xfrm>
                <a:off x="1662632" y="1188348"/>
                <a:ext cx="2169736" cy="18224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3" name="Rectangle 93"/>
              <p:cNvSpPr/>
              <p:nvPr/>
            </p:nvSpPr>
            <p:spPr>
              <a:xfrm>
                <a:off x="1699750" y="1219638"/>
                <a:ext cx="2095500" cy="1759831"/>
              </a:xfrm>
              <a:custGeom>
                <a:avLst/>
                <a:gdLst>
                  <a:gd name="connsiteX0" fmla="*/ 0 w 1905000"/>
                  <a:gd name="connsiteY0" fmla="*/ 0 h 1355019"/>
                  <a:gd name="connsiteX1" fmla="*/ 1905000 w 1905000"/>
                  <a:gd name="connsiteY1" fmla="*/ 0 h 1355019"/>
                  <a:gd name="connsiteX2" fmla="*/ 1905000 w 1905000"/>
                  <a:gd name="connsiteY2" fmla="*/ 1355019 h 1355019"/>
                  <a:gd name="connsiteX3" fmla="*/ 0 w 1905000"/>
                  <a:gd name="connsiteY3" fmla="*/ 1355019 h 1355019"/>
                  <a:gd name="connsiteX4" fmla="*/ 0 w 1905000"/>
                  <a:gd name="connsiteY4" fmla="*/ 0 h 1355019"/>
                  <a:gd name="connsiteX0" fmla="*/ 1583531 w 1905000"/>
                  <a:gd name="connsiteY0" fmla="*/ 0 h 1678869"/>
                  <a:gd name="connsiteX1" fmla="*/ 1905000 w 1905000"/>
                  <a:gd name="connsiteY1" fmla="*/ 323850 h 1678869"/>
                  <a:gd name="connsiteX2" fmla="*/ 1905000 w 1905000"/>
                  <a:gd name="connsiteY2" fmla="*/ 1678869 h 1678869"/>
                  <a:gd name="connsiteX3" fmla="*/ 0 w 1905000"/>
                  <a:gd name="connsiteY3" fmla="*/ 1678869 h 1678869"/>
                  <a:gd name="connsiteX4" fmla="*/ 1583531 w 1905000"/>
                  <a:gd name="connsiteY4" fmla="*/ 0 h 1678869"/>
                  <a:gd name="connsiteX0" fmla="*/ 1181100 w 1502569"/>
                  <a:gd name="connsiteY0" fmla="*/ 0 h 1678869"/>
                  <a:gd name="connsiteX1" fmla="*/ 1502569 w 1502569"/>
                  <a:gd name="connsiteY1" fmla="*/ 323850 h 1678869"/>
                  <a:gd name="connsiteX2" fmla="*/ 1502569 w 1502569"/>
                  <a:gd name="connsiteY2" fmla="*/ 1678869 h 1678869"/>
                  <a:gd name="connsiteX3" fmla="*/ 0 w 1502569"/>
                  <a:gd name="connsiteY3" fmla="*/ 933538 h 1678869"/>
                  <a:gd name="connsiteX4" fmla="*/ 1181100 w 1502569"/>
                  <a:gd name="connsiteY4" fmla="*/ 0 h 1678869"/>
                  <a:gd name="connsiteX0" fmla="*/ 1181100 w 1502569"/>
                  <a:gd name="connsiteY0" fmla="*/ 0 h 1664581"/>
                  <a:gd name="connsiteX1" fmla="*/ 1502569 w 1502569"/>
                  <a:gd name="connsiteY1" fmla="*/ 323850 h 1664581"/>
                  <a:gd name="connsiteX2" fmla="*/ 1057275 w 1502569"/>
                  <a:gd name="connsiteY2" fmla="*/ 1664581 h 1664581"/>
                  <a:gd name="connsiteX3" fmla="*/ 0 w 1502569"/>
                  <a:gd name="connsiteY3" fmla="*/ 933538 h 1664581"/>
                  <a:gd name="connsiteX4" fmla="*/ 1181100 w 1502569"/>
                  <a:gd name="connsiteY4" fmla="*/ 0 h 1664581"/>
                  <a:gd name="connsiteX0" fmla="*/ 1181100 w 1502569"/>
                  <a:gd name="connsiteY0" fmla="*/ 0 h 1759831"/>
                  <a:gd name="connsiteX1" fmla="*/ 1502569 w 1502569"/>
                  <a:gd name="connsiteY1" fmla="*/ 323850 h 1759831"/>
                  <a:gd name="connsiteX2" fmla="*/ 919163 w 1502569"/>
                  <a:gd name="connsiteY2" fmla="*/ 1759831 h 1759831"/>
                  <a:gd name="connsiteX3" fmla="*/ 0 w 1502569"/>
                  <a:gd name="connsiteY3" fmla="*/ 933538 h 1759831"/>
                  <a:gd name="connsiteX4" fmla="*/ 1181100 w 1502569"/>
                  <a:gd name="connsiteY4" fmla="*/ 0 h 1759831"/>
                  <a:gd name="connsiteX0" fmla="*/ 1181100 w 2095500"/>
                  <a:gd name="connsiteY0" fmla="*/ 0 h 1759831"/>
                  <a:gd name="connsiteX1" fmla="*/ 2095500 w 2095500"/>
                  <a:gd name="connsiteY1" fmla="*/ 769144 h 1759831"/>
                  <a:gd name="connsiteX2" fmla="*/ 919163 w 2095500"/>
                  <a:gd name="connsiteY2" fmla="*/ 1759831 h 1759831"/>
                  <a:gd name="connsiteX3" fmla="*/ 0 w 2095500"/>
                  <a:gd name="connsiteY3" fmla="*/ 933538 h 1759831"/>
                  <a:gd name="connsiteX4" fmla="*/ 1181100 w 2095500"/>
                  <a:gd name="connsiteY4" fmla="*/ 0 h 175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0" h="1759831">
                    <a:moveTo>
                      <a:pt x="1181100" y="0"/>
                    </a:moveTo>
                    <a:lnTo>
                      <a:pt x="2095500" y="769144"/>
                    </a:lnTo>
                    <a:lnTo>
                      <a:pt x="919163" y="1759831"/>
                    </a:lnTo>
                    <a:lnTo>
                      <a:pt x="0" y="933538"/>
                    </a:lnTo>
                    <a:lnTo>
                      <a:pt x="118110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205056" y="3270605"/>
              <a:ext cx="2169736" cy="1822413"/>
              <a:chOff x="1662632" y="1188348"/>
              <a:chExt cx="2169736" cy="1822413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396" t="26545" r="25036" b="20451"/>
              <a:stretch/>
            </p:blipFill>
            <p:spPr>
              <a:xfrm>
                <a:off x="1662632" y="1188348"/>
                <a:ext cx="2169736" cy="18224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1" name="Rectangle 93"/>
              <p:cNvSpPr/>
              <p:nvPr/>
            </p:nvSpPr>
            <p:spPr>
              <a:xfrm>
                <a:off x="1699750" y="1219638"/>
                <a:ext cx="2095500" cy="1759831"/>
              </a:xfrm>
              <a:custGeom>
                <a:avLst/>
                <a:gdLst>
                  <a:gd name="connsiteX0" fmla="*/ 0 w 1905000"/>
                  <a:gd name="connsiteY0" fmla="*/ 0 h 1355019"/>
                  <a:gd name="connsiteX1" fmla="*/ 1905000 w 1905000"/>
                  <a:gd name="connsiteY1" fmla="*/ 0 h 1355019"/>
                  <a:gd name="connsiteX2" fmla="*/ 1905000 w 1905000"/>
                  <a:gd name="connsiteY2" fmla="*/ 1355019 h 1355019"/>
                  <a:gd name="connsiteX3" fmla="*/ 0 w 1905000"/>
                  <a:gd name="connsiteY3" fmla="*/ 1355019 h 1355019"/>
                  <a:gd name="connsiteX4" fmla="*/ 0 w 1905000"/>
                  <a:gd name="connsiteY4" fmla="*/ 0 h 1355019"/>
                  <a:gd name="connsiteX0" fmla="*/ 1583531 w 1905000"/>
                  <a:gd name="connsiteY0" fmla="*/ 0 h 1678869"/>
                  <a:gd name="connsiteX1" fmla="*/ 1905000 w 1905000"/>
                  <a:gd name="connsiteY1" fmla="*/ 323850 h 1678869"/>
                  <a:gd name="connsiteX2" fmla="*/ 1905000 w 1905000"/>
                  <a:gd name="connsiteY2" fmla="*/ 1678869 h 1678869"/>
                  <a:gd name="connsiteX3" fmla="*/ 0 w 1905000"/>
                  <a:gd name="connsiteY3" fmla="*/ 1678869 h 1678869"/>
                  <a:gd name="connsiteX4" fmla="*/ 1583531 w 1905000"/>
                  <a:gd name="connsiteY4" fmla="*/ 0 h 1678869"/>
                  <a:gd name="connsiteX0" fmla="*/ 1181100 w 1502569"/>
                  <a:gd name="connsiteY0" fmla="*/ 0 h 1678869"/>
                  <a:gd name="connsiteX1" fmla="*/ 1502569 w 1502569"/>
                  <a:gd name="connsiteY1" fmla="*/ 323850 h 1678869"/>
                  <a:gd name="connsiteX2" fmla="*/ 1502569 w 1502569"/>
                  <a:gd name="connsiteY2" fmla="*/ 1678869 h 1678869"/>
                  <a:gd name="connsiteX3" fmla="*/ 0 w 1502569"/>
                  <a:gd name="connsiteY3" fmla="*/ 933538 h 1678869"/>
                  <a:gd name="connsiteX4" fmla="*/ 1181100 w 1502569"/>
                  <a:gd name="connsiteY4" fmla="*/ 0 h 1678869"/>
                  <a:gd name="connsiteX0" fmla="*/ 1181100 w 1502569"/>
                  <a:gd name="connsiteY0" fmla="*/ 0 h 1664581"/>
                  <a:gd name="connsiteX1" fmla="*/ 1502569 w 1502569"/>
                  <a:gd name="connsiteY1" fmla="*/ 323850 h 1664581"/>
                  <a:gd name="connsiteX2" fmla="*/ 1057275 w 1502569"/>
                  <a:gd name="connsiteY2" fmla="*/ 1664581 h 1664581"/>
                  <a:gd name="connsiteX3" fmla="*/ 0 w 1502569"/>
                  <a:gd name="connsiteY3" fmla="*/ 933538 h 1664581"/>
                  <a:gd name="connsiteX4" fmla="*/ 1181100 w 1502569"/>
                  <a:gd name="connsiteY4" fmla="*/ 0 h 1664581"/>
                  <a:gd name="connsiteX0" fmla="*/ 1181100 w 1502569"/>
                  <a:gd name="connsiteY0" fmla="*/ 0 h 1759831"/>
                  <a:gd name="connsiteX1" fmla="*/ 1502569 w 1502569"/>
                  <a:gd name="connsiteY1" fmla="*/ 323850 h 1759831"/>
                  <a:gd name="connsiteX2" fmla="*/ 919163 w 1502569"/>
                  <a:gd name="connsiteY2" fmla="*/ 1759831 h 1759831"/>
                  <a:gd name="connsiteX3" fmla="*/ 0 w 1502569"/>
                  <a:gd name="connsiteY3" fmla="*/ 933538 h 1759831"/>
                  <a:gd name="connsiteX4" fmla="*/ 1181100 w 1502569"/>
                  <a:gd name="connsiteY4" fmla="*/ 0 h 1759831"/>
                  <a:gd name="connsiteX0" fmla="*/ 1181100 w 2095500"/>
                  <a:gd name="connsiteY0" fmla="*/ 0 h 1759831"/>
                  <a:gd name="connsiteX1" fmla="*/ 2095500 w 2095500"/>
                  <a:gd name="connsiteY1" fmla="*/ 769144 h 1759831"/>
                  <a:gd name="connsiteX2" fmla="*/ 919163 w 2095500"/>
                  <a:gd name="connsiteY2" fmla="*/ 1759831 h 1759831"/>
                  <a:gd name="connsiteX3" fmla="*/ 0 w 2095500"/>
                  <a:gd name="connsiteY3" fmla="*/ 933538 h 1759831"/>
                  <a:gd name="connsiteX4" fmla="*/ 1181100 w 2095500"/>
                  <a:gd name="connsiteY4" fmla="*/ 0 h 175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0" h="1759831">
                    <a:moveTo>
                      <a:pt x="1181100" y="0"/>
                    </a:moveTo>
                    <a:lnTo>
                      <a:pt x="2095500" y="769144"/>
                    </a:lnTo>
                    <a:lnTo>
                      <a:pt x="919163" y="1759831"/>
                    </a:lnTo>
                    <a:lnTo>
                      <a:pt x="0" y="933538"/>
                    </a:lnTo>
                    <a:lnTo>
                      <a:pt x="118110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205056" y="3112321"/>
              <a:ext cx="2169736" cy="1822413"/>
              <a:chOff x="1662632" y="1188348"/>
              <a:chExt cx="2169736" cy="182241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396" t="26545" r="25036" b="20451"/>
              <a:stretch/>
            </p:blipFill>
            <p:spPr>
              <a:xfrm>
                <a:off x="1662632" y="1188348"/>
                <a:ext cx="2169736" cy="18224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9" name="Rectangle 93"/>
              <p:cNvSpPr/>
              <p:nvPr/>
            </p:nvSpPr>
            <p:spPr>
              <a:xfrm>
                <a:off x="1699750" y="1219638"/>
                <a:ext cx="2095500" cy="1759831"/>
              </a:xfrm>
              <a:custGeom>
                <a:avLst/>
                <a:gdLst>
                  <a:gd name="connsiteX0" fmla="*/ 0 w 1905000"/>
                  <a:gd name="connsiteY0" fmla="*/ 0 h 1355019"/>
                  <a:gd name="connsiteX1" fmla="*/ 1905000 w 1905000"/>
                  <a:gd name="connsiteY1" fmla="*/ 0 h 1355019"/>
                  <a:gd name="connsiteX2" fmla="*/ 1905000 w 1905000"/>
                  <a:gd name="connsiteY2" fmla="*/ 1355019 h 1355019"/>
                  <a:gd name="connsiteX3" fmla="*/ 0 w 1905000"/>
                  <a:gd name="connsiteY3" fmla="*/ 1355019 h 1355019"/>
                  <a:gd name="connsiteX4" fmla="*/ 0 w 1905000"/>
                  <a:gd name="connsiteY4" fmla="*/ 0 h 1355019"/>
                  <a:gd name="connsiteX0" fmla="*/ 1583531 w 1905000"/>
                  <a:gd name="connsiteY0" fmla="*/ 0 h 1678869"/>
                  <a:gd name="connsiteX1" fmla="*/ 1905000 w 1905000"/>
                  <a:gd name="connsiteY1" fmla="*/ 323850 h 1678869"/>
                  <a:gd name="connsiteX2" fmla="*/ 1905000 w 1905000"/>
                  <a:gd name="connsiteY2" fmla="*/ 1678869 h 1678869"/>
                  <a:gd name="connsiteX3" fmla="*/ 0 w 1905000"/>
                  <a:gd name="connsiteY3" fmla="*/ 1678869 h 1678869"/>
                  <a:gd name="connsiteX4" fmla="*/ 1583531 w 1905000"/>
                  <a:gd name="connsiteY4" fmla="*/ 0 h 1678869"/>
                  <a:gd name="connsiteX0" fmla="*/ 1181100 w 1502569"/>
                  <a:gd name="connsiteY0" fmla="*/ 0 h 1678869"/>
                  <a:gd name="connsiteX1" fmla="*/ 1502569 w 1502569"/>
                  <a:gd name="connsiteY1" fmla="*/ 323850 h 1678869"/>
                  <a:gd name="connsiteX2" fmla="*/ 1502569 w 1502569"/>
                  <a:gd name="connsiteY2" fmla="*/ 1678869 h 1678869"/>
                  <a:gd name="connsiteX3" fmla="*/ 0 w 1502569"/>
                  <a:gd name="connsiteY3" fmla="*/ 933538 h 1678869"/>
                  <a:gd name="connsiteX4" fmla="*/ 1181100 w 1502569"/>
                  <a:gd name="connsiteY4" fmla="*/ 0 h 1678869"/>
                  <a:gd name="connsiteX0" fmla="*/ 1181100 w 1502569"/>
                  <a:gd name="connsiteY0" fmla="*/ 0 h 1664581"/>
                  <a:gd name="connsiteX1" fmla="*/ 1502569 w 1502569"/>
                  <a:gd name="connsiteY1" fmla="*/ 323850 h 1664581"/>
                  <a:gd name="connsiteX2" fmla="*/ 1057275 w 1502569"/>
                  <a:gd name="connsiteY2" fmla="*/ 1664581 h 1664581"/>
                  <a:gd name="connsiteX3" fmla="*/ 0 w 1502569"/>
                  <a:gd name="connsiteY3" fmla="*/ 933538 h 1664581"/>
                  <a:gd name="connsiteX4" fmla="*/ 1181100 w 1502569"/>
                  <a:gd name="connsiteY4" fmla="*/ 0 h 1664581"/>
                  <a:gd name="connsiteX0" fmla="*/ 1181100 w 1502569"/>
                  <a:gd name="connsiteY0" fmla="*/ 0 h 1759831"/>
                  <a:gd name="connsiteX1" fmla="*/ 1502569 w 1502569"/>
                  <a:gd name="connsiteY1" fmla="*/ 323850 h 1759831"/>
                  <a:gd name="connsiteX2" fmla="*/ 919163 w 1502569"/>
                  <a:gd name="connsiteY2" fmla="*/ 1759831 h 1759831"/>
                  <a:gd name="connsiteX3" fmla="*/ 0 w 1502569"/>
                  <a:gd name="connsiteY3" fmla="*/ 933538 h 1759831"/>
                  <a:gd name="connsiteX4" fmla="*/ 1181100 w 1502569"/>
                  <a:gd name="connsiteY4" fmla="*/ 0 h 1759831"/>
                  <a:gd name="connsiteX0" fmla="*/ 1181100 w 2095500"/>
                  <a:gd name="connsiteY0" fmla="*/ 0 h 1759831"/>
                  <a:gd name="connsiteX1" fmla="*/ 2095500 w 2095500"/>
                  <a:gd name="connsiteY1" fmla="*/ 769144 h 1759831"/>
                  <a:gd name="connsiteX2" fmla="*/ 919163 w 2095500"/>
                  <a:gd name="connsiteY2" fmla="*/ 1759831 h 1759831"/>
                  <a:gd name="connsiteX3" fmla="*/ 0 w 2095500"/>
                  <a:gd name="connsiteY3" fmla="*/ 933538 h 1759831"/>
                  <a:gd name="connsiteX4" fmla="*/ 1181100 w 2095500"/>
                  <a:gd name="connsiteY4" fmla="*/ 0 h 175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0" h="1759831">
                    <a:moveTo>
                      <a:pt x="1181100" y="0"/>
                    </a:moveTo>
                    <a:lnTo>
                      <a:pt x="2095500" y="769144"/>
                    </a:lnTo>
                    <a:lnTo>
                      <a:pt x="919163" y="1759831"/>
                    </a:lnTo>
                    <a:lnTo>
                      <a:pt x="0" y="933538"/>
                    </a:lnTo>
                    <a:lnTo>
                      <a:pt x="118110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177714" y="2954037"/>
              <a:ext cx="2169736" cy="1822413"/>
              <a:chOff x="1662632" y="1188348"/>
              <a:chExt cx="2169736" cy="1822413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4396" t="26545" r="25036" b="20451"/>
              <a:stretch/>
            </p:blipFill>
            <p:spPr>
              <a:xfrm>
                <a:off x="1662632" y="1188348"/>
                <a:ext cx="2169736" cy="18224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Rectangle 93"/>
              <p:cNvSpPr/>
              <p:nvPr/>
            </p:nvSpPr>
            <p:spPr>
              <a:xfrm>
                <a:off x="1699750" y="1219638"/>
                <a:ext cx="2095500" cy="1759831"/>
              </a:xfrm>
              <a:custGeom>
                <a:avLst/>
                <a:gdLst>
                  <a:gd name="connsiteX0" fmla="*/ 0 w 1905000"/>
                  <a:gd name="connsiteY0" fmla="*/ 0 h 1355019"/>
                  <a:gd name="connsiteX1" fmla="*/ 1905000 w 1905000"/>
                  <a:gd name="connsiteY1" fmla="*/ 0 h 1355019"/>
                  <a:gd name="connsiteX2" fmla="*/ 1905000 w 1905000"/>
                  <a:gd name="connsiteY2" fmla="*/ 1355019 h 1355019"/>
                  <a:gd name="connsiteX3" fmla="*/ 0 w 1905000"/>
                  <a:gd name="connsiteY3" fmla="*/ 1355019 h 1355019"/>
                  <a:gd name="connsiteX4" fmla="*/ 0 w 1905000"/>
                  <a:gd name="connsiteY4" fmla="*/ 0 h 1355019"/>
                  <a:gd name="connsiteX0" fmla="*/ 1583531 w 1905000"/>
                  <a:gd name="connsiteY0" fmla="*/ 0 h 1678869"/>
                  <a:gd name="connsiteX1" fmla="*/ 1905000 w 1905000"/>
                  <a:gd name="connsiteY1" fmla="*/ 323850 h 1678869"/>
                  <a:gd name="connsiteX2" fmla="*/ 1905000 w 1905000"/>
                  <a:gd name="connsiteY2" fmla="*/ 1678869 h 1678869"/>
                  <a:gd name="connsiteX3" fmla="*/ 0 w 1905000"/>
                  <a:gd name="connsiteY3" fmla="*/ 1678869 h 1678869"/>
                  <a:gd name="connsiteX4" fmla="*/ 1583531 w 1905000"/>
                  <a:gd name="connsiteY4" fmla="*/ 0 h 1678869"/>
                  <a:gd name="connsiteX0" fmla="*/ 1181100 w 1502569"/>
                  <a:gd name="connsiteY0" fmla="*/ 0 h 1678869"/>
                  <a:gd name="connsiteX1" fmla="*/ 1502569 w 1502569"/>
                  <a:gd name="connsiteY1" fmla="*/ 323850 h 1678869"/>
                  <a:gd name="connsiteX2" fmla="*/ 1502569 w 1502569"/>
                  <a:gd name="connsiteY2" fmla="*/ 1678869 h 1678869"/>
                  <a:gd name="connsiteX3" fmla="*/ 0 w 1502569"/>
                  <a:gd name="connsiteY3" fmla="*/ 933538 h 1678869"/>
                  <a:gd name="connsiteX4" fmla="*/ 1181100 w 1502569"/>
                  <a:gd name="connsiteY4" fmla="*/ 0 h 1678869"/>
                  <a:gd name="connsiteX0" fmla="*/ 1181100 w 1502569"/>
                  <a:gd name="connsiteY0" fmla="*/ 0 h 1664581"/>
                  <a:gd name="connsiteX1" fmla="*/ 1502569 w 1502569"/>
                  <a:gd name="connsiteY1" fmla="*/ 323850 h 1664581"/>
                  <a:gd name="connsiteX2" fmla="*/ 1057275 w 1502569"/>
                  <a:gd name="connsiteY2" fmla="*/ 1664581 h 1664581"/>
                  <a:gd name="connsiteX3" fmla="*/ 0 w 1502569"/>
                  <a:gd name="connsiteY3" fmla="*/ 933538 h 1664581"/>
                  <a:gd name="connsiteX4" fmla="*/ 1181100 w 1502569"/>
                  <a:gd name="connsiteY4" fmla="*/ 0 h 1664581"/>
                  <a:gd name="connsiteX0" fmla="*/ 1181100 w 1502569"/>
                  <a:gd name="connsiteY0" fmla="*/ 0 h 1759831"/>
                  <a:gd name="connsiteX1" fmla="*/ 1502569 w 1502569"/>
                  <a:gd name="connsiteY1" fmla="*/ 323850 h 1759831"/>
                  <a:gd name="connsiteX2" fmla="*/ 919163 w 1502569"/>
                  <a:gd name="connsiteY2" fmla="*/ 1759831 h 1759831"/>
                  <a:gd name="connsiteX3" fmla="*/ 0 w 1502569"/>
                  <a:gd name="connsiteY3" fmla="*/ 933538 h 1759831"/>
                  <a:gd name="connsiteX4" fmla="*/ 1181100 w 1502569"/>
                  <a:gd name="connsiteY4" fmla="*/ 0 h 1759831"/>
                  <a:gd name="connsiteX0" fmla="*/ 1181100 w 2095500"/>
                  <a:gd name="connsiteY0" fmla="*/ 0 h 1759831"/>
                  <a:gd name="connsiteX1" fmla="*/ 2095500 w 2095500"/>
                  <a:gd name="connsiteY1" fmla="*/ 769144 h 1759831"/>
                  <a:gd name="connsiteX2" fmla="*/ 919163 w 2095500"/>
                  <a:gd name="connsiteY2" fmla="*/ 1759831 h 1759831"/>
                  <a:gd name="connsiteX3" fmla="*/ 0 w 2095500"/>
                  <a:gd name="connsiteY3" fmla="*/ 933538 h 1759831"/>
                  <a:gd name="connsiteX4" fmla="*/ 1181100 w 2095500"/>
                  <a:gd name="connsiteY4" fmla="*/ 0 h 175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0" h="1759831">
                    <a:moveTo>
                      <a:pt x="1181100" y="0"/>
                    </a:moveTo>
                    <a:lnTo>
                      <a:pt x="2095500" y="769144"/>
                    </a:lnTo>
                    <a:lnTo>
                      <a:pt x="919163" y="1759831"/>
                    </a:lnTo>
                    <a:lnTo>
                      <a:pt x="0" y="933538"/>
                    </a:lnTo>
                    <a:lnTo>
                      <a:pt x="118110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Shape 57"/>
          <p:cNvSpPr/>
          <p:nvPr/>
        </p:nvSpPr>
        <p:spPr>
          <a:xfrm rot="20276078" flipH="1" flipV="1">
            <a:off x="8164626" y="3316492"/>
            <a:ext cx="1125568" cy="1442143"/>
          </a:xfrm>
          <a:prstGeom prst="swooshArrow">
            <a:avLst>
              <a:gd name="adj1" fmla="val 16310"/>
              <a:gd name="adj2" fmla="val 31370"/>
            </a:avLst>
          </a:prstGeom>
          <a:gradFill rotWithShape="0">
            <a:gsLst>
              <a:gs pos="0">
                <a:schemeClr val="tx1"/>
              </a:gs>
              <a:gs pos="32000">
                <a:schemeClr val="tx1"/>
              </a:gs>
              <a:gs pos="67000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  <a:ln w="3175"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outerShdw blurRad="508000" dist="279400" dir="7800000" sx="101000" sy="101000" algn="tr" rotWithShape="0">
              <a:prstClr val="black">
                <a:alpha val="61000"/>
              </a:prstClr>
            </a:outerShdw>
            <a:reflection endPos="0" dist="50800" dir="5400000" sy="-100000" algn="bl" rotWithShape="0"/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853538"/>
              </p:ext>
            </p:extLst>
          </p:nvPr>
        </p:nvGraphicFramePr>
        <p:xfrm>
          <a:off x="56478" y="1624354"/>
          <a:ext cx="4849591" cy="1117866"/>
        </p:xfrm>
        <a:graphic>
          <a:graphicData uri="http://schemas.openxmlformats.org/drawingml/2006/table">
            <a:tbl>
              <a:tblPr/>
              <a:tblGrid>
                <a:gridCol w="672213">
                  <a:extLst>
                    <a:ext uri="{9D8B030D-6E8A-4147-A177-3AD203B41FA5}">
                      <a16:colId xmlns:a16="http://schemas.microsoft.com/office/drawing/2014/main" val="4278570863"/>
                    </a:ext>
                  </a:extLst>
                </a:gridCol>
                <a:gridCol w="889900">
                  <a:extLst>
                    <a:ext uri="{9D8B030D-6E8A-4147-A177-3AD203B41FA5}">
                      <a16:colId xmlns:a16="http://schemas.microsoft.com/office/drawing/2014/main" val="3021526118"/>
                    </a:ext>
                  </a:extLst>
                </a:gridCol>
                <a:gridCol w="958354">
                  <a:extLst>
                    <a:ext uri="{9D8B030D-6E8A-4147-A177-3AD203B41FA5}">
                      <a16:colId xmlns:a16="http://schemas.microsoft.com/office/drawing/2014/main" val="4180103203"/>
                    </a:ext>
                  </a:extLst>
                </a:gridCol>
                <a:gridCol w="1064472">
                  <a:extLst>
                    <a:ext uri="{9D8B030D-6E8A-4147-A177-3AD203B41FA5}">
                      <a16:colId xmlns:a16="http://schemas.microsoft.com/office/drawing/2014/main" val="1278607022"/>
                    </a:ext>
                  </a:extLst>
                </a:gridCol>
                <a:gridCol w="1264652">
                  <a:extLst>
                    <a:ext uri="{9D8B030D-6E8A-4147-A177-3AD203B41FA5}">
                      <a16:colId xmlns:a16="http://schemas.microsoft.com/office/drawing/2014/main" val="29644026"/>
                    </a:ext>
                  </a:extLst>
                </a:gridCol>
              </a:tblGrid>
              <a:tr h="55893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 time (hrs.)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images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 (mm/voxel)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size (GB)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53417"/>
                  </a:ext>
                </a:extLst>
              </a:tr>
              <a:tr h="5589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Versa 520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1980 8-bit  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43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0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43" b="20457"/>
          <a:stretch/>
        </p:blipFill>
        <p:spPr>
          <a:xfrm rot="10800000">
            <a:off x="3600778" y="883272"/>
            <a:ext cx="4274682" cy="28401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2894" y="2081035"/>
            <a:ext cx="159484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Shrinkage cracks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>
            <a:stCxn id="14" idx="2"/>
          </p:cNvCxnSpPr>
          <p:nvPr/>
        </p:nvCxnSpPr>
        <p:spPr>
          <a:xfrm>
            <a:off x="4268937" y="1135831"/>
            <a:ext cx="572076" cy="669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0"/>
          </p:cNvCxnSpPr>
          <p:nvPr/>
        </p:nvCxnSpPr>
        <p:spPr>
          <a:xfrm flipH="1" flipV="1">
            <a:off x="3862037" y="2155971"/>
            <a:ext cx="346096" cy="62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</p:cNvCxnSpPr>
          <p:nvPr/>
        </p:nvCxnSpPr>
        <p:spPr>
          <a:xfrm flipH="1">
            <a:off x="6798295" y="1527862"/>
            <a:ext cx="1138365" cy="27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 flipH="1">
            <a:off x="6962627" y="2388812"/>
            <a:ext cx="1297688" cy="2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48792" y="2784989"/>
            <a:ext cx="91868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7133" y="828054"/>
            <a:ext cx="1203608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Symbol"/>
              </a:rPr>
              <a:t> fiber tow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42578" y="982365"/>
            <a:ext cx="3948304" cy="5514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/>
              <a:t>Challenge:</a:t>
            </a:r>
          </a:p>
          <a:p>
            <a:r>
              <a:rPr lang="en-US" sz="2200" dirty="0" smtClean="0"/>
              <a:t>Accurate segmentation (extraction) of physical features within the microstructure</a:t>
            </a:r>
          </a:p>
          <a:p>
            <a:r>
              <a:rPr lang="en-US" sz="2200" dirty="0" smtClean="0"/>
              <a:t>Efficient means for segmentation compared to manual methods</a:t>
            </a:r>
          </a:p>
          <a:p>
            <a:pPr marL="0" indent="0">
              <a:buNone/>
            </a:pPr>
            <a:r>
              <a:rPr lang="en-US" sz="2200" b="1" dirty="0" smtClean="0"/>
              <a:t>Objective:</a:t>
            </a:r>
          </a:p>
          <a:p>
            <a:r>
              <a:rPr lang="en-US" sz="2200" dirty="0" smtClean="0"/>
              <a:t>Develop an algorithm to accurately and efficiently segment porosity from images collected via </a:t>
            </a:r>
            <a:r>
              <a:rPr lang="en-US" sz="2200" dirty="0" smtClean="0"/>
              <a:t>X-ray CT</a:t>
            </a:r>
            <a:endParaRPr lang="en-US" sz="2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329700" y="1220085"/>
            <a:ext cx="1213919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en-US" sz="1400" dirty="0">
                <a:latin typeface="Arial" pitchFamily="34" charset="0"/>
                <a:cs typeface="Arial" pitchFamily="34" charset="0"/>
                <a:sym typeface="Symbol"/>
              </a:rPr>
              <a:t> 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Symbol"/>
              </a:rPr>
              <a:t>fiber tow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9238" y="4910123"/>
            <a:ext cx="1594842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Zoomed in view of the material microstructure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76" y="3907855"/>
            <a:ext cx="2736485" cy="2743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512390" y="2664337"/>
            <a:ext cx="668158" cy="64385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369875" y="2664337"/>
            <a:ext cx="1142514" cy="12544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6165206" y="2675279"/>
            <a:ext cx="941155" cy="12203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69876" y="3918797"/>
            <a:ext cx="2736484" cy="272001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6" grpId="0" animBg="1"/>
      <p:bldP spid="22" grpId="0" animBg="1"/>
      <p:bldP spid="16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929920"/>
            <a:ext cx="41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Sub-volume region of interest (ROI):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500 x 500 x 500 pixels</a:t>
            </a:r>
            <a:endParaRPr lang="en-US" sz="2200" dirty="0"/>
          </a:p>
          <a:p>
            <a:r>
              <a:rPr lang="en-US" sz="2200" b="1" dirty="0" smtClean="0"/>
              <a:t>Treatment: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Manual vs. automatic segmentation</a:t>
            </a:r>
          </a:p>
          <a:p>
            <a:r>
              <a:rPr lang="en-US" sz="2200" b="1" dirty="0" smtClean="0"/>
              <a:t>Observation variable: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Porosity</a:t>
            </a:r>
          </a:p>
          <a:p>
            <a:endParaRPr lang="en-US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9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0557" y="3940014"/>
            <a:ext cx="228600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557" y="929920"/>
            <a:ext cx="2280404" cy="228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20198" y="3275111"/>
            <a:ext cx="312112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Cross-section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of the microstructure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0198" y="6285622"/>
            <a:ext cx="3121122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Manual segmentation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of porosity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4069241"/>
            <a:ext cx="37372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Automatic segmentation:</a:t>
            </a:r>
            <a:endParaRPr lang="en-US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Pre-processing using a non-local-means filter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WEKA segmentation in 2-D and 3-D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Edge Erosion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567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14" idx="2"/>
          </p:cNvCxnSpPr>
          <p:nvPr/>
        </p:nvCxnSpPr>
        <p:spPr>
          <a:xfrm>
            <a:off x="3750512" y="4331624"/>
            <a:ext cx="0" cy="17945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51590" y="4331622"/>
            <a:ext cx="0" cy="17945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 smtClean="0"/>
                  <a:t>Null hypothesis: the mean percent error in porosity segmentation for the newly developed algorithm is equal to zero.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𝑎𝑙𝑔𝑜𝑟𝑖𝑡h𝑚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 smtClean="0"/>
                  <a:t>Alternative hypothesis: </a:t>
                </a:r>
                <a:r>
                  <a:rPr lang="en-US" sz="2200" dirty="0"/>
                  <a:t>the mean percent error in porosity segmentation for the newly developed algorithm is </a:t>
                </a:r>
                <a:r>
                  <a:rPr lang="en-US" sz="2200" dirty="0" smtClean="0"/>
                  <a:t>less than </a:t>
                </a:r>
                <a:r>
                  <a:rPr lang="en-US" sz="2200" dirty="0"/>
                  <a:t>zero</a:t>
                </a:r>
                <a:r>
                  <a:rPr lang="en-US" sz="22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𝑎𝑙𝑔𝑜𝑟𝑖𝑡h𝑚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𝑚𝑎𝑛𝑢𝑎𝑙</m:t>
                          </m:r>
                        </m:sub>
                      </m:sSub>
                    </m:oMath>
                  </m:oMathPara>
                </a14:m>
                <a:endParaRPr lang="en-US" sz="2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7</a:t>
            </a:fld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1473821" y="4331622"/>
            <a:ext cx="4561133" cy="1642848"/>
          </a:xfrm>
          <a:custGeom>
            <a:avLst/>
            <a:gdLst>
              <a:gd name="connsiteX0" fmla="*/ 0 w 4172989"/>
              <a:gd name="connsiteY0" fmla="*/ 1912015 h 1912015"/>
              <a:gd name="connsiteX1" fmla="*/ 1562793 w 4172989"/>
              <a:gd name="connsiteY1" fmla="*/ 1371688 h 1912015"/>
              <a:gd name="connsiteX2" fmla="*/ 2202873 w 4172989"/>
              <a:gd name="connsiteY2" fmla="*/ 88 h 1912015"/>
              <a:gd name="connsiteX3" fmla="*/ 2626822 w 4172989"/>
              <a:gd name="connsiteY3" fmla="*/ 1305186 h 1912015"/>
              <a:gd name="connsiteX4" fmla="*/ 4172989 w 4172989"/>
              <a:gd name="connsiteY4" fmla="*/ 1720822 h 1912015"/>
              <a:gd name="connsiteX0" fmla="*/ 0 w 4172989"/>
              <a:gd name="connsiteY0" fmla="*/ 1911982 h 1911982"/>
              <a:gd name="connsiteX1" fmla="*/ 1504604 w 4172989"/>
              <a:gd name="connsiteY1" fmla="*/ 1255276 h 1911982"/>
              <a:gd name="connsiteX2" fmla="*/ 2202873 w 4172989"/>
              <a:gd name="connsiteY2" fmla="*/ 55 h 1911982"/>
              <a:gd name="connsiteX3" fmla="*/ 2626822 w 4172989"/>
              <a:gd name="connsiteY3" fmla="*/ 1305153 h 1911982"/>
              <a:gd name="connsiteX4" fmla="*/ 4172989 w 4172989"/>
              <a:gd name="connsiteY4" fmla="*/ 1720789 h 1911982"/>
              <a:gd name="connsiteX0" fmla="*/ 0 w 4172989"/>
              <a:gd name="connsiteY0" fmla="*/ 1911982 h 1911982"/>
              <a:gd name="connsiteX1" fmla="*/ 1504604 w 4172989"/>
              <a:gd name="connsiteY1" fmla="*/ 1255276 h 1911982"/>
              <a:gd name="connsiteX2" fmla="*/ 2202873 w 4172989"/>
              <a:gd name="connsiteY2" fmla="*/ 55 h 1911982"/>
              <a:gd name="connsiteX3" fmla="*/ 2626822 w 4172989"/>
              <a:gd name="connsiteY3" fmla="*/ 1305153 h 1911982"/>
              <a:gd name="connsiteX4" fmla="*/ 4172989 w 4172989"/>
              <a:gd name="connsiteY4" fmla="*/ 1720789 h 1911982"/>
              <a:gd name="connsiteX0" fmla="*/ 0 w 4172989"/>
              <a:gd name="connsiteY0" fmla="*/ 1911980 h 1911980"/>
              <a:gd name="connsiteX1" fmla="*/ 1504604 w 4172989"/>
              <a:gd name="connsiteY1" fmla="*/ 1255274 h 1911980"/>
              <a:gd name="connsiteX2" fmla="*/ 2202873 w 4172989"/>
              <a:gd name="connsiteY2" fmla="*/ 53 h 1911980"/>
              <a:gd name="connsiteX3" fmla="*/ 2626822 w 4172989"/>
              <a:gd name="connsiteY3" fmla="*/ 1305151 h 1911980"/>
              <a:gd name="connsiteX4" fmla="*/ 4172989 w 4172989"/>
              <a:gd name="connsiteY4" fmla="*/ 1720787 h 1911980"/>
              <a:gd name="connsiteX0" fmla="*/ 0 w 4172989"/>
              <a:gd name="connsiteY0" fmla="*/ 1911938 h 1911938"/>
              <a:gd name="connsiteX1" fmla="*/ 1504604 w 4172989"/>
              <a:gd name="connsiteY1" fmla="*/ 1255232 h 1911938"/>
              <a:gd name="connsiteX2" fmla="*/ 2202873 w 4172989"/>
              <a:gd name="connsiteY2" fmla="*/ 11 h 1911938"/>
              <a:gd name="connsiteX3" fmla="*/ 2726835 w 4172989"/>
              <a:gd name="connsiteY3" fmla="*/ 1276534 h 1911938"/>
              <a:gd name="connsiteX4" fmla="*/ 4172989 w 4172989"/>
              <a:gd name="connsiteY4" fmla="*/ 1720745 h 1911938"/>
              <a:gd name="connsiteX0" fmla="*/ 0 w 4172989"/>
              <a:gd name="connsiteY0" fmla="*/ 1911938 h 1911938"/>
              <a:gd name="connsiteX1" fmla="*/ 1504604 w 4172989"/>
              <a:gd name="connsiteY1" fmla="*/ 1255232 h 1911938"/>
              <a:gd name="connsiteX2" fmla="*/ 2202873 w 4172989"/>
              <a:gd name="connsiteY2" fmla="*/ 11 h 1911938"/>
              <a:gd name="connsiteX3" fmla="*/ 2726835 w 4172989"/>
              <a:gd name="connsiteY3" fmla="*/ 1276534 h 1911938"/>
              <a:gd name="connsiteX4" fmla="*/ 4172989 w 4172989"/>
              <a:gd name="connsiteY4" fmla="*/ 1720745 h 1911938"/>
              <a:gd name="connsiteX0" fmla="*/ 0 w 4296814"/>
              <a:gd name="connsiteY0" fmla="*/ 1911938 h 1911938"/>
              <a:gd name="connsiteX1" fmla="*/ 1504604 w 4296814"/>
              <a:gd name="connsiteY1" fmla="*/ 1255232 h 1911938"/>
              <a:gd name="connsiteX2" fmla="*/ 2202873 w 4296814"/>
              <a:gd name="connsiteY2" fmla="*/ 11 h 1911938"/>
              <a:gd name="connsiteX3" fmla="*/ 2726835 w 4296814"/>
              <a:gd name="connsiteY3" fmla="*/ 1276534 h 1911938"/>
              <a:gd name="connsiteX4" fmla="*/ 4296814 w 4296814"/>
              <a:gd name="connsiteY4" fmla="*/ 1839807 h 1911938"/>
              <a:gd name="connsiteX0" fmla="*/ 0 w 4296814"/>
              <a:gd name="connsiteY0" fmla="*/ 1911938 h 1911938"/>
              <a:gd name="connsiteX1" fmla="*/ 1504604 w 4296814"/>
              <a:gd name="connsiteY1" fmla="*/ 1255232 h 1911938"/>
              <a:gd name="connsiteX2" fmla="*/ 2202873 w 4296814"/>
              <a:gd name="connsiteY2" fmla="*/ 11 h 1911938"/>
              <a:gd name="connsiteX3" fmla="*/ 2726835 w 4296814"/>
              <a:gd name="connsiteY3" fmla="*/ 1276534 h 1911938"/>
              <a:gd name="connsiteX4" fmla="*/ 4296814 w 4296814"/>
              <a:gd name="connsiteY4" fmla="*/ 1839807 h 1911938"/>
              <a:gd name="connsiteX0" fmla="*/ 0 w 4715914"/>
              <a:gd name="connsiteY0" fmla="*/ 1902413 h 1902413"/>
              <a:gd name="connsiteX1" fmla="*/ 1923704 w 4715914"/>
              <a:gd name="connsiteY1" fmla="*/ 1255232 h 1902413"/>
              <a:gd name="connsiteX2" fmla="*/ 2621973 w 4715914"/>
              <a:gd name="connsiteY2" fmla="*/ 11 h 1902413"/>
              <a:gd name="connsiteX3" fmla="*/ 3145935 w 4715914"/>
              <a:gd name="connsiteY3" fmla="*/ 1276534 h 1902413"/>
              <a:gd name="connsiteX4" fmla="*/ 4715914 w 4715914"/>
              <a:gd name="connsiteY4" fmla="*/ 1839807 h 1902413"/>
              <a:gd name="connsiteX0" fmla="*/ 0 w 4544464"/>
              <a:gd name="connsiteY0" fmla="*/ 1902413 h 1911245"/>
              <a:gd name="connsiteX1" fmla="*/ 1923704 w 4544464"/>
              <a:gd name="connsiteY1" fmla="*/ 1255232 h 1911245"/>
              <a:gd name="connsiteX2" fmla="*/ 2621973 w 4544464"/>
              <a:gd name="connsiteY2" fmla="*/ 11 h 1911245"/>
              <a:gd name="connsiteX3" fmla="*/ 3145935 w 4544464"/>
              <a:gd name="connsiteY3" fmla="*/ 1276534 h 1911245"/>
              <a:gd name="connsiteX4" fmla="*/ 4544464 w 4544464"/>
              <a:gd name="connsiteY4" fmla="*/ 1911245 h 1911245"/>
              <a:gd name="connsiteX0" fmla="*/ 0 w 4544464"/>
              <a:gd name="connsiteY0" fmla="*/ 1635716 h 1644548"/>
              <a:gd name="connsiteX1" fmla="*/ 1923704 w 4544464"/>
              <a:gd name="connsiteY1" fmla="*/ 988535 h 1644548"/>
              <a:gd name="connsiteX2" fmla="*/ 2274310 w 4544464"/>
              <a:gd name="connsiteY2" fmla="*/ 14 h 1644548"/>
              <a:gd name="connsiteX3" fmla="*/ 3145935 w 4544464"/>
              <a:gd name="connsiteY3" fmla="*/ 1009837 h 1644548"/>
              <a:gd name="connsiteX4" fmla="*/ 4544464 w 4544464"/>
              <a:gd name="connsiteY4" fmla="*/ 1644548 h 1644548"/>
              <a:gd name="connsiteX0" fmla="*/ 0 w 4544464"/>
              <a:gd name="connsiteY0" fmla="*/ 1636101 h 1644933"/>
              <a:gd name="connsiteX1" fmla="*/ 1585566 w 4544464"/>
              <a:gd name="connsiteY1" fmla="*/ 1131795 h 1644933"/>
              <a:gd name="connsiteX2" fmla="*/ 2274310 w 4544464"/>
              <a:gd name="connsiteY2" fmla="*/ 399 h 1644933"/>
              <a:gd name="connsiteX3" fmla="*/ 3145935 w 4544464"/>
              <a:gd name="connsiteY3" fmla="*/ 1010222 h 1644933"/>
              <a:gd name="connsiteX4" fmla="*/ 4544464 w 4544464"/>
              <a:gd name="connsiteY4" fmla="*/ 1644933 h 1644933"/>
              <a:gd name="connsiteX0" fmla="*/ 0 w 4544464"/>
              <a:gd name="connsiteY0" fmla="*/ 1635703 h 1644535"/>
              <a:gd name="connsiteX1" fmla="*/ 1585566 w 4544464"/>
              <a:gd name="connsiteY1" fmla="*/ 1131397 h 1644535"/>
              <a:gd name="connsiteX2" fmla="*/ 2274310 w 4544464"/>
              <a:gd name="connsiteY2" fmla="*/ 1 h 1644535"/>
              <a:gd name="connsiteX3" fmla="*/ 2841135 w 4544464"/>
              <a:gd name="connsiteY3" fmla="*/ 1133649 h 1644535"/>
              <a:gd name="connsiteX4" fmla="*/ 4544464 w 4544464"/>
              <a:gd name="connsiteY4" fmla="*/ 1644535 h 1644535"/>
              <a:gd name="connsiteX0" fmla="*/ 0 w 4544464"/>
              <a:gd name="connsiteY0" fmla="*/ 1636416 h 1645248"/>
              <a:gd name="connsiteX1" fmla="*/ 1585566 w 4544464"/>
              <a:gd name="connsiteY1" fmla="*/ 1132110 h 1645248"/>
              <a:gd name="connsiteX2" fmla="*/ 2274310 w 4544464"/>
              <a:gd name="connsiteY2" fmla="*/ 714 h 1645248"/>
              <a:gd name="connsiteX3" fmla="*/ 2926860 w 4544464"/>
              <a:gd name="connsiteY3" fmla="*/ 972437 h 1645248"/>
              <a:gd name="connsiteX4" fmla="*/ 4544464 w 4544464"/>
              <a:gd name="connsiteY4" fmla="*/ 1645248 h 1645248"/>
              <a:gd name="connsiteX0" fmla="*/ 0 w 4544464"/>
              <a:gd name="connsiteY0" fmla="*/ 1635704 h 1644536"/>
              <a:gd name="connsiteX1" fmla="*/ 1599853 w 4544464"/>
              <a:gd name="connsiteY1" fmla="*/ 978998 h 1644536"/>
              <a:gd name="connsiteX2" fmla="*/ 2274310 w 4544464"/>
              <a:gd name="connsiteY2" fmla="*/ 2 h 1644536"/>
              <a:gd name="connsiteX3" fmla="*/ 2926860 w 4544464"/>
              <a:gd name="connsiteY3" fmla="*/ 971725 h 1644536"/>
              <a:gd name="connsiteX4" fmla="*/ 4544464 w 4544464"/>
              <a:gd name="connsiteY4" fmla="*/ 1644536 h 1644536"/>
              <a:gd name="connsiteX0" fmla="*/ 0 w 4544464"/>
              <a:gd name="connsiteY0" fmla="*/ 1635704 h 1644536"/>
              <a:gd name="connsiteX1" fmla="*/ 1599853 w 4544464"/>
              <a:gd name="connsiteY1" fmla="*/ 978998 h 1644536"/>
              <a:gd name="connsiteX2" fmla="*/ 2274310 w 4544464"/>
              <a:gd name="connsiteY2" fmla="*/ 2 h 1644536"/>
              <a:gd name="connsiteX3" fmla="*/ 2926860 w 4544464"/>
              <a:gd name="connsiteY3" fmla="*/ 971725 h 1644536"/>
              <a:gd name="connsiteX4" fmla="*/ 4544464 w 4544464"/>
              <a:gd name="connsiteY4" fmla="*/ 1644536 h 1644536"/>
              <a:gd name="connsiteX0" fmla="*/ 0 w 4544464"/>
              <a:gd name="connsiteY0" fmla="*/ 1635704 h 1644536"/>
              <a:gd name="connsiteX1" fmla="*/ 1599853 w 4544464"/>
              <a:gd name="connsiteY1" fmla="*/ 978998 h 1644536"/>
              <a:gd name="connsiteX2" fmla="*/ 2274310 w 4544464"/>
              <a:gd name="connsiteY2" fmla="*/ 2 h 1644536"/>
              <a:gd name="connsiteX3" fmla="*/ 2926860 w 4544464"/>
              <a:gd name="connsiteY3" fmla="*/ 971725 h 1644536"/>
              <a:gd name="connsiteX4" fmla="*/ 4544464 w 4544464"/>
              <a:gd name="connsiteY4" fmla="*/ 1644536 h 1644536"/>
              <a:gd name="connsiteX0" fmla="*/ 0 w 4558752"/>
              <a:gd name="connsiteY0" fmla="*/ 1635704 h 1642155"/>
              <a:gd name="connsiteX1" fmla="*/ 1599853 w 4558752"/>
              <a:gd name="connsiteY1" fmla="*/ 978998 h 1642155"/>
              <a:gd name="connsiteX2" fmla="*/ 2274310 w 4558752"/>
              <a:gd name="connsiteY2" fmla="*/ 2 h 1642155"/>
              <a:gd name="connsiteX3" fmla="*/ 2926860 w 4558752"/>
              <a:gd name="connsiteY3" fmla="*/ 971725 h 1642155"/>
              <a:gd name="connsiteX4" fmla="*/ 4558752 w 4558752"/>
              <a:gd name="connsiteY4" fmla="*/ 1642155 h 1642155"/>
              <a:gd name="connsiteX0" fmla="*/ 0 w 4558752"/>
              <a:gd name="connsiteY0" fmla="*/ 1635704 h 1642155"/>
              <a:gd name="connsiteX1" fmla="*/ 1599853 w 4558752"/>
              <a:gd name="connsiteY1" fmla="*/ 978998 h 1642155"/>
              <a:gd name="connsiteX2" fmla="*/ 2274310 w 4558752"/>
              <a:gd name="connsiteY2" fmla="*/ 2 h 1642155"/>
              <a:gd name="connsiteX3" fmla="*/ 2926860 w 4558752"/>
              <a:gd name="connsiteY3" fmla="*/ 971725 h 1642155"/>
              <a:gd name="connsiteX4" fmla="*/ 4558752 w 4558752"/>
              <a:gd name="connsiteY4" fmla="*/ 1642155 h 1642155"/>
              <a:gd name="connsiteX0" fmla="*/ 0 w 4561133"/>
              <a:gd name="connsiteY0" fmla="*/ 1642848 h 1642848"/>
              <a:gd name="connsiteX1" fmla="*/ 1602234 w 4561133"/>
              <a:gd name="connsiteY1" fmla="*/ 978998 h 1642848"/>
              <a:gd name="connsiteX2" fmla="*/ 2276691 w 4561133"/>
              <a:gd name="connsiteY2" fmla="*/ 2 h 1642848"/>
              <a:gd name="connsiteX3" fmla="*/ 2929241 w 4561133"/>
              <a:gd name="connsiteY3" fmla="*/ 971725 h 1642848"/>
              <a:gd name="connsiteX4" fmla="*/ 4561133 w 4561133"/>
              <a:gd name="connsiteY4" fmla="*/ 1642155 h 1642848"/>
              <a:gd name="connsiteX0" fmla="*/ 0 w 4561133"/>
              <a:gd name="connsiteY0" fmla="*/ 1642848 h 1642848"/>
              <a:gd name="connsiteX1" fmla="*/ 1602234 w 4561133"/>
              <a:gd name="connsiteY1" fmla="*/ 978998 h 1642848"/>
              <a:gd name="connsiteX2" fmla="*/ 2276691 w 4561133"/>
              <a:gd name="connsiteY2" fmla="*/ 2 h 1642848"/>
              <a:gd name="connsiteX3" fmla="*/ 2929241 w 4561133"/>
              <a:gd name="connsiteY3" fmla="*/ 971725 h 1642848"/>
              <a:gd name="connsiteX4" fmla="*/ 4561133 w 4561133"/>
              <a:gd name="connsiteY4" fmla="*/ 1642155 h 1642848"/>
              <a:gd name="connsiteX0" fmla="*/ 0 w 4561133"/>
              <a:gd name="connsiteY0" fmla="*/ 1642848 h 1642848"/>
              <a:gd name="connsiteX1" fmla="*/ 1602234 w 4561133"/>
              <a:gd name="connsiteY1" fmla="*/ 978998 h 1642848"/>
              <a:gd name="connsiteX2" fmla="*/ 2276691 w 4561133"/>
              <a:gd name="connsiteY2" fmla="*/ 2 h 1642848"/>
              <a:gd name="connsiteX3" fmla="*/ 2929241 w 4561133"/>
              <a:gd name="connsiteY3" fmla="*/ 971725 h 1642848"/>
              <a:gd name="connsiteX4" fmla="*/ 4561133 w 4561133"/>
              <a:gd name="connsiteY4" fmla="*/ 1642155 h 164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1133" h="1642848">
                <a:moveTo>
                  <a:pt x="0" y="1642848"/>
                </a:moveTo>
                <a:cubicBezTo>
                  <a:pt x="735937" y="1639167"/>
                  <a:pt x="1253743" y="1321862"/>
                  <a:pt x="1602234" y="978998"/>
                </a:cubicBezTo>
                <a:cubicBezTo>
                  <a:pt x="1950725" y="636134"/>
                  <a:pt x="2055523" y="1214"/>
                  <a:pt x="2276691" y="2"/>
                </a:cubicBezTo>
                <a:cubicBezTo>
                  <a:pt x="2497859" y="-1210"/>
                  <a:pt x="2636607" y="631358"/>
                  <a:pt x="2929241" y="971725"/>
                </a:cubicBezTo>
                <a:cubicBezTo>
                  <a:pt x="3221875" y="1312092"/>
                  <a:pt x="3718863" y="1639643"/>
                  <a:pt x="4561133" y="164215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171024" y="4331622"/>
            <a:ext cx="4561133" cy="1642848"/>
          </a:xfrm>
          <a:custGeom>
            <a:avLst/>
            <a:gdLst>
              <a:gd name="connsiteX0" fmla="*/ 0 w 4172989"/>
              <a:gd name="connsiteY0" fmla="*/ 1912015 h 1912015"/>
              <a:gd name="connsiteX1" fmla="*/ 1562793 w 4172989"/>
              <a:gd name="connsiteY1" fmla="*/ 1371688 h 1912015"/>
              <a:gd name="connsiteX2" fmla="*/ 2202873 w 4172989"/>
              <a:gd name="connsiteY2" fmla="*/ 88 h 1912015"/>
              <a:gd name="connsiteX3" fmla="*/ 2626822 w 4172989"/>
              <a:gd name="connsiteY3" fmla="*/ 1305186 h 1912015"/>
              <a:gd name="connsiteX4" fmla="*/ 4172989 w 4172989"/>
              <a:gd name="connsiteY4" fmla="*/ 1720822 h 1912015"/>
              <a:gd name="connsiteX0" fmla="*/ 0 w 4172989"/>
              <a:gd name="connsiteY0" fmla="*/ 1911982 h 1911982"/>
              <a:gd name="connsiteX1" fmla="*/ 1504604 w 4172989"/>
              <a:gd name="connsiteY1" fmla="*/ 1255276 h 1911982"/>
              <a:gd name="connsiteX2" fmla="*/ 2202873 w 4172989"/>
              <a:gd name="connsiteY2" fmla="*/ 55 h 1911982"/>
              <a:gd name="connsiteX3" fmla="*/ 2626822 w 4172989"/>
              <a:gd name="connsiteY3" fmla="*/ 1305153 h 1911982"/>
              <a:gd name="connsiteX4" fmla="*/ 4172989 w 4172989"/>
              <a:gd name="connsiteY4" fmla="*/ 1720789 h 1911982"/>
              <a:gd name="connsiteX0" fmla="*/ 0 w 4172989"/>
              <a:gd name="connsiteY0" fmla="*/ 1911982 h 1911982"/>
              <a:gd name="connsiteX1" fmla="*/ 1504604 w 4172989"/>
              <a:gd name="connsiteY1" fmla="*/ 1255276 h 1911982"/>
              <a:gd name="connsiteX2" fmla="*/ 2202873 w 4172989"/>
              <a:gd name="connsiteY2" fmla="*/ 55 h 1911982"/>
              <a:gd name="connsiteX3" fmla="*/ 2626822 w 4172989"/>
              <a:gd name="connsiteY3" fmla="*/ 1305153 h 1911982"/>
              <a:gd name="connsiteX4" fmla="*/ 4172989 w 4172989"/>
              <a:gd name="connsiteY4" fmla="*/ 1720789 h 1911982"/>
              <a:gd name="connsiteX0" fmla="*/ 0 w 4172989"/>
              <a:gd name="connsiteY0" fmla="*/ 1911980 h 1911980"/>
              <a:gd name="connsiteX1" fmla="*/ 1504604 w 4172989"/>
              <a:gd name="connsiteY1" fmla="*/ 1255274 h 1911980"/>
              <a:gd name="connsiteX2" fmla="*/ 2202873 w 4172989"/>
              <a:gd name="connsiteY2" fmla="*/ 53 h 1911980"/>
              <a:gd name="connsiteX3" fmla="*/ 2626822 w 4172989"/>
              <a:gd name="connsiteY3" fmla="*/ 1305151 h 1911980"/>
              <a:gd name="connsiteX4" fmla="*/ 4172989 w 4172989"/>
              <a:gd name="connsiteY4" fmla="*/ 1720787 h 1911980"/>
              <a:gd name="connsiteX0" fmla="*/ 0 w 4172989"/>
              <a:gd name="connsiteY0" fmla="*/ 1911938 h 1911938"/>
              <a:gd name="connsiteX1" fmla="*/ 1504604 w 4172989"/>
              <a:gd name="connsiteY1" fmla="*/ 1255232 h 1911938"/>
              <a:gd name="connsiteX2" fmla="*/ 2202873 w 4172989"/>
              <a:gd name="connsiteY2" fmla="*/ 11 h 1911938"/>
              <a:gd name="connsiteX3" fmla="*/ 2726835 w 4172989"/>
              <a:gd name="connsiteY3" fmla="*/ 1276534 h 1911938"/>
              <a:gd name="connsiteX4" fmla="*/ 4172989 w 4172989"/>
              <a:gd name="connsiteY4" fmla="*/ 1720745 h 1911938"/>
              <a:gd name="connsiteX0" fmla="*/ 0 w 4172989"/>
              <a:gd name="connsiteY0" fmla="*/ 1911938 h 1911938"/>
              <a:gd name="connsiteX1" fmla="*/ 1504604 w 4172989"/>
              <a:gd name="connsiteY1" fmla="*/ 1255232 h 1911938"/>
              <a:gd name="connsiteX2" fmla="*/ 2202873 w 4172989"/>
              <a:gd name="connsiteY2" fmla="*/ 11 h 1911938"/>
              <a:gd name="connsiteX3" fmla="*/ 2726835 w 4172989"/>
              <a:gd name="connsiteY3" fmla="*/ 1276534 h 1911938"/>
              <a:gd name="connsiteX4" fmla="*/ 4172989 w 4172989"/>
              <a:gd name="connsiteY4" fmla="*/ 1720745 h 1911938"/>
              <a:gd name="connsiteX0" fmla="*/ 0 w 4296814"/>
              <a:gd name="connsiteY0" fmla="*/ 1911938 h 1911938"/>
              <a:gd name="connsiteX1" fmla="*/ 1504604 w 4296814"/>
              <a:gd name="connsiteY1" fmla="*/ 1255232 h 1911938"/>
              <a:gd name="connsiteX2" fmla="*/ 2202873 w 4296814"/>
              <a:gd name="connsiteY2" fmla="*/ 11 h 1911938"/>
              <a:gd name="connsiteX3" fmla="*/ 2726835 w 4296814"/>
              <a:gd name="connsiteY3" fmla="*/ 1276534 h 1911938"/>
              <a:gd name="connsiteX4" fmla="*/ 4296814 w 4296814"/>
              <a:gd name="connsiteY4" fmla="*/ 1839807 h 1911938"/>
              <a:gd name="connsiteX0" fmla="*/ 0 w 4296814"/>
              <a:gd name="connsiteY0" fmla="*/ 1911938 h 1911938"/>
              <a:gd name="connsiteX1" fmla="*/ 1504604 w 4296814"/>
              <a:gd name="connsiteY1" fmla="*/ 1255232 h 1911938"/>
              <a:gd name="connsiteX2" fmla="*/ 2202873 w 4296814"/>
              <a:gd name="connsiteY2" fmla="*/ 11 h 1911938"/>
              <a:gd name="connsiteX3" fmla="*/ 2726835 w 4296814"/>
              <a:gd name="connsiteY3" fmla="*/ 1276534 h 1911938"/>
              <a:gd name="connsiteX4" fmla="*/ 4296814 w 4296814"/>
              <a:gd name="connsiteY4" fmla="*/ 1839807 h 1911938"/>
              <a:gd name="connsiteX0" fmla="*/ 0 w 4715914"/>
              <a:gd name="connsiteY0" fmla="*/ 1902413 h 1902413"/>
              <a:gd name="connsiteX1" fmla="*/ 1923704 w 4715914"/>
              <a:gd name="connsiteY1" fmla="*/ 1255232 h 1902413"/>
              <a:gd name="connsiteX2" fmla="*/ 2621973 w 4715914"/>
              <a:gd name="connsiteY2" fmla="*/ 11 h 1902413"/>
              <a:gd name="connsiteX3" fmla="*/ 3145935 w 4715914"/>
              <a:gd name="connsiteY3" fmla="*/ 1276534 h 1902413"/>
              <a:gd name="connsiteX4" fmla="*/ 4715914 w 4715914"/>
              <a:gd name="connsiteY4" fmla="*/ 1839807 h 1902413"/>
              <a:gd name="connsiteX0" fmla="*/ 0 w 4544464"/>
              <a:gd name="connsiteY0" fmla="*/ 1902413 h 1911245"/>
              <a:gd name="connsiteX1" fmla="*/ 1923704 w 4544464"/>
              <a:gd name="connsiteY1" fmla="*/ 1255232 h 1911245"/>
              <a:gd name="connsiteX2" fmla="*/ 2621973 w 4544464"/>
              <a:gd name="connsiteY2" fmla="*/ 11 h 1911245"/>
              <a:gd name="connsiteX3" fmla="*/ 3145935 w 4544464"/>
              <a:gd name="connsiteY3" fmla="*/ 1276534 h 1911245"/>
              <a:gd name="connsiteX4" fmla="*/ 4544464 w 4544464"/>
              <a:gd name="connsiteY4" fmla="*/ 1911245 h 1911245"/>
              <a:gd name="connsiteX0" fmla="*/ 0 w 4544464"/>
              <a:gd name="connsiteY0" fmla="*/ 1635716 h 1644548"/>
              <a:gd name="connsiteX1" fmla="*/ 1923704 w 4544464"/>
              <a:gd name="connsiteY1" fmla="*/ 988535 h 1644548"/>
              <a:gd name="connsiteX2" fmla="*/ 2274310 w 4544464"/>
              <a:gd name="connsiteY2" fmla="*/ 14 h 1644548"/>
              <a:gd name="connsiteX3" fmla="*/ 3145935 w 4544464"/>
              <a:gd name="connsiteY3" fmla="*/ 1009837 h 1644548"/>
              <a:gd name="connsiteX4" fmla="*/ 4544464 w 4544464"/>
              <a:gd name="connsiteY4" fmla="*/ 1644548 h 1644548"/>
              <a:gd name="connsiteX0" fmla="*/ 0 w 4544464"/>
              <a:gd name="connsiteY0" fmla="*/ 1636101 h 1644933"/>
              <a:gd name="connsiteX1" fmla="*/ 1585566 w 4544464"/>
              <a:gd name="connsiteY1" fmla="*/ 1131795 h 1644933"/>
              <a:gd name="connsiteX2" fmla="*/ 2274310 w 4544464"/>
              <a:gd name="connsiteY2" fmla="*/ 399 h 1644933"/>
              <a:gd name="connsiteX3" fmla="*/ 3145935 w 4544464"/>
              <a:gd name="connsiteY3" fmla="*/ 1010222 h 1644933"/>
              <a:gd name="connsiteX4" fmla="*/ 4544464 w 4544464"/>
              <a:gd name="connsiteY4" fmla="*/ 1644933 h 1644933"/>
              <a:gd name="connsiteX0" fmla="*/ 0 w 4544464"/>
              <a:gd name="connsiteY0" fmla="*/ 1635703 h 1644535"/>
              <a:gd name="connsiteX1" fmla="*/ 1585566 w 4544464"/>
              <a:gd name="connsiteY1" fmla="*/ 1131397 h 1644535"/>
              <a:gd name="connsiteX2" fmla="*/ 2274310 w 4544464"/>
              <a:gd name="connsiteY2" fmla="*/ 1 h 1644535"/>
              <a:gd name="connsiteX3" fmla="*/ 2841135 w 4544464"/>
              <a:gd name="connsiteY3" fmla="*/ 1133649 h 1644535"/>
              <a:gd name="connsiteX4" fmla="*/ 4544464 w 4544464"/>
              <a:gd name="connsiteY4" fmla="*/ 1644535 h 1644535"/>
              <a:gd name="connsiteX0" fmla="*/ 0 w 4544464"/>
              <a:gd name="connsiteY0" fmla="*/ 1636416 h 1645248"/>
              <a:gd name="connsiteX1" fmla="*/ 1585566 w 4544464"/>
              <a:gd name="connsiteY1" fmla="*/ 1132110 h 1645248"/>
              <a:gd name="connsiteX2" fmla="*/ 2274310 w 4544464"/>
              <a:gd name="connsiteY2" fmla="*/ 714 h 1645248"/>
              <a:gd name="connsiteX3" fmla="*/ 2926860 w 4544464"/>
              <a:gd name="connsiteY3" fmla="*/ 972437 h 1645248"/>
              <a:gd name="connsiteX4" fmla="*/ 4544464 w 4544464"/>
              <a:gd name="connsiteY4" fmla="*/ 1645248 h 1645248"/>
              <a:gd name="connsiteX0" fmla="*/ 0 w 4544464"/>
              <a:gd name="connsiteY0" fmla="*/ 1635704 h 1644536"/>
              <a:gd name="connsiteX1" fmla="*/ 1599853 w 4544464"/>
              <a:gd name="connsiteY1" fmla="*/ 978998 h 1644536"/>
              <a:gd name="connsiteX2" fmla="*/ 2274310 w 4544464"/>
              <a:gd name="connsiteY2" fmla="*/ 2 h 1644536"/>
              <a:gd name="connsiteX3" fmla="*/ 2926860 w 4544464"/>
              <a:gd name="connsiteY3" fmla="*/ 971725 h 1644536"/>
              <a:gd name="connsiteX4" fmla="*/ 4544464 w 4544464"/>
              <a:gd name="connsiteY4" fmla="*/ 1644536 h 1644536"/>
              <a:gd name="connsiteX0" fmla="*/ 0 w 4544464"/>
              <a:gd name="connsiteY0" fmla="*/ 1635704 h 1644536"/>
              <a:gd name="connsiteX1" fmla="*/ 1599853 w 4544464"/>
              <a:gd name="connsiteY1" fmla="*/ 978998 h 1644536"/>
              <a:gd name="connsiteX2" fmla="*/ 2274310 w 4544464"/>
              <a:gd name="connsiteY2" fmla="*/ 2 h 1644536"/>
              <a:gd name="connsiteX3" fmla="*/ 2926860 w 4544464"/>
              <a:gd name="connsiteY3" fmla="*/ 971725 h 1644536"/>
              <a:gd name="connsiteX4" fmla="*/ 4544464 w 4544464"/>
              <a:gd name="connsiteY4" fmla="*/ 1644536 h 1644536"/>
              <a:gd name="connsiteX0" fmla="*/ 0 w 4544464"/>
              <a:gd name="connsiteY0" fmla="*/ 1635704 h 1644536"/>
              <a:gd name="connsiteX1" fmla="*/ 1599853 w 4544464"/>
              <a:gd name="connsiteY1" fmla="*/ 978998 h 1644536"/>
              <a:gd name="connsiteX2" fmla="*/ 2274310 w 4544464"/>
              <a:gd name="connsiteY2" fmla="*/ 2 h 1644536"/>
              <a:gd name="connsiteX3" fmla="*/ 2926860 w 4544464"/>
              <a:gd name="connsiteY3" fmla="*/ 971725 h 1644536"/>
              <a:gd name="connsiteX4" fmla="*/ 4544464 w 4544464"/>
              <a:gd name="connsiteY4" fmla="*/ 1644536 h 1644536"/>
              <a:gd name="connsiteX0" fmla="*/ 0 w 4558752"/>
              <a:gd name="connsiteY0" fmla="*/ 1635704 h 1642155"/>
              <a:gd name="connsiteX1" fmla="*/ 1599853 w 4558752"/>
              <a:gd name="connsiteY1" fmla="*/ 978998 h 1642155"/>
              <a:gd name="connsiteX2" fmla="*/ 2274310 w 4558752"/>
              <a:gd name="connsiteY2" fmla="*/ 2 h 1642155"/>
              <a:gd name="connsiteX3" fmla="*/ 2926860 w 4558752"/>
              <a:gd name="connsiteY3" fmla="*/ 971725 h 1642155"/>
              <a:gd name="connsiteX4" fmla="*/ 4558752 w 4558752"/>
              <a:gd name="connsiteY4" fmla="*/ 1642155 h 1642155"/>
              <a:gd name="connsiteX0" fmla="*/ 0 w 4558752"/>
              <a:gd name="connsiteY0" fmla="*/ 1635704 h 1642155"/>
              <a:gd name="connsiteX1" fmla="*/ 1599853 w 4558752"/>
              <a:gd name="connsiteY1" fmla="*/ 978998 h 1642155"/>
              <a:gd name="connsiteX2" fmla="*/ 2274310 w 4558752"/>
              <a:gd name="connsiteY2" fmla="*/ 2 h 1642155"/>
              <a:gd name="connsiteX3" fmla="*/ 2926860 w 4558752"/>
              <a:gd name="connsiteY3" fmla="*/ 971725 h 1642155"/>
              <a:gd name="connsiteX4" fmla="*/ 4558752 w 4558752"/>
              <a:gd name="connsiteY4" fmla="*/ 1642155 h 1642155"/>
              <a:gd name="connsiteX0" fmla="*/ 0 w 4561133"/>
              <a:gd name="connsiteY0" fmla="*/ 1642848 h 1642848"/>
              <a:gd name="connsiteX1" fmla="*/ 1602234 w 4561133"/>
              <a:gd name="connsiteY1" fmla="*/ 978998 h 1642848"/>
              <a:gd name="connsiteX2" fmla="*/ 2276691 w 4561133"/>
              <a:gd name="connsiteY2" fmla="*/ 2 h 1642848"/>
              <a:gd name="connsiteX3" fmla="*/ 2929241 w 4561133"/>
              <a:gd name="connsiteY3" fmla="*/ 971725 h 1642848"/>
              <a:gd name="connsiteX4" fmla="*/ 4561133 w 4561133"/>
              <a:gd name="connsiteY4" fmla="*/ 1642155 h 1642848"/>
              <a:gd name="connsiteX0" fmla="*/ 0 w 4561133"/>
              <a:gd name="connsiteY0" fmla="*/ 1642848 h 1642848"/>
              <a:gd name="connsiteX1" fmla="*/ 1602234 w 4561133"/>
              <a:gd name="connsiteY1" fmla="*/ 978998 h 1642848"/>
              <a:gd name="connsiteX2" fmla="*/ 2276691 w 4561133"/>
              <a:gd name="connsiteY2" fmla="*/ 2 h 1642848"/>
              <a:gd name="connsiteX3" fmla="*/ 2929241 w 4561133"/>
              <a:gd name="connsiteY3" fmla="*/ 971725 h 1642848"/>
              <a:gd name="connsiteX4" fmla="*/ 4561133 w 4561133"/>
              <a:gd name="connsiteY4" fmla="*/ 1642155 h 1642848"/>
              <a:gd name="connsiteX0" fmla="*/ 0 w 4561133"/>
              <a:gd name="connsiteY0" fmla="*/ 1642848 h 1642848"/>
              <a:gd name="connsiteX1" fmla="*/ 1602234 w 4561133"/>
              <a:gd name="connsiteY1" fmla="*/ 978998 h 1642848"/>
              <a:gd name="connsiteX2" fmla="*/ 2276691 w 4561133"/>
              <a:gd name="connsiteY2" fmla="*/ 2 h 1642848"/>
              <a:gd name="connsiteX3" fmla="*/ 2929241 w 4561133"/>
              <a:gd name="connsiteY3" fmla="*/ 971725 h 1642848"/>
              <a:gd name="connsiteX4" fmla="*/ 4561133 w 4561133"/>
              <a:gd name="connsiteY4" fmla="*/ 1642155 h 164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1133" h="1642848">
                <a:moveTo>
                  <a:pt x="0" y="1642848"/>
                </a:moveTo>
                <a:cubicBezTo>
                  <a:pt x="735937" y="1639167"/>
                  <a:pt x="1253743" y="1321862"/>
                  <a:pt x="1602234" y="978998"/>
                </a:cubicBezTo>
                <a:cubicBezTo>
                  <a:pt x="1950725" y="636134"/>
                  <a:pt x="2055523" y="1214"/>
                  <a:pt x="2276691" y="2"/>
                </a:cubicBezTo>
                <a:cubicBezTo>
                  <a:pt x="2497859" y="-1210"/>
                  <a:pt x="2636607" y="631358"/>
                  <a:pt x="2929241" y="971725"/>
                </a:cubicBezTo>
                <a:cubicBezTo>
                  <a:pt x="3221875" y="1312092"/>
                  <a:pt x="3718863" y="1639643"/>
                  <a:pt x="4561133" y="164215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4" idx="0"/>
          </p:cNvCxnSpPr>
          <p:nvPr/>
        </p:nvCxnSpPr>
        <p:spPr>
          <a:xfrm>
            <a:off x="1473821" y="5974470"/>
            <a:ext cx="62583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4833664" y="6006055"/>
                <a:ext cx="1235851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𝑎𝑙𝑔𝑜𝑟𝑖𝑡h𝑚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664" y="6006055"/>
                <a:ext cx="1235851" cy="39190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3567609" y="6028625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609" y="6028625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31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</a:t>
            </a: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C9D3B93-FDE9-483B-81C5-06DAAD086F18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your null and alternative hypotheses calculate the power of your DoE.</a:t>
            </a:r>
          </a:p>
          <a:p>
            <a:r>
              <a:rPr lang="en-US" dirty="0" smtClean="0"/>
              <a:t>List any assumptions that you make.</a:t>
            </a:r>
          </a:p>
          <a:p>
            <a:r>
              <a:rPr lang="en-US" dirty="0" smtClean="0"/>
              <a:t>Briefly describe, based on your resulting power and assumptions, either:</a:t>
            </a:r>
          </a:p>
          <a:p>
            <a:pPr lvl="1"/>
            <a:r>
              <a:rPr lang="en-US" dirty="0" smtClean="0"/>
              <a:t>how confident you were to move forwards and conduct the analysis </a:t>
            </a:r>
          </a:p>
          <a:p>
            <a:pPr marL="457200" lvl="1" indent="0">
              <a:buNone/>
            </a:pPr>
            <a:r>
              <a:rPr lang="en-US" b="1" dirty="0" smtClean="0"/>
              <a:t>OR</a:t>
            </a:r>
          </a:p>
          <a:p>
            <a:pPr lvl="1"/>
            <a:r>
              <a:rPr lang="en-US" dirty="0" smtClean="0"/>
              <a:t>How this power calculation made you alter your hypotheses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8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37306</TotalTime>
  <Words>931</Words>
  <Application>Microsoft Office PowerPoint</Application>
  <PresentationFormat>On-screen Show (4:3)</PresentationFormat>
  <Paragraphs>176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Arial</vt:lpstr>
      <vt:lpstr>Calibri</vt:lpstr>
      <vt:lpstr>Cambria Math</vt:lpstr>
      <vt:lpstr>Courier New</vt:lpstr>
      <vt:lpstr>Symbol</vt:lpstr>
      <vt:lpstr>Wingdings</vt:lpstr>
      <vt:lpstr>Office Theme</vt:lpstr>
      <vt:lpstr>Statistical Validation of a Novel Porosity Segmentation Algorithm Within Ceramic Matrix Composites (CMCs)</vt:lpstr>
      <vt:lpstr>Background</vt:lpstr>
      <vt:lpstr>X-ray microcomputed tomography (mCT)</vt:lpstr>
      <vt:lpstr>Materials and approach</vt:lpstr>
      <vt:lpstr>Image data and segmentation</vt:lpstr>
      <vt:lpstr>Motivation</vt:lpstr>
      <vt:lpstr>Image data</vt:lpstr>
      <vt:lpstr>Hypothesis</vt:lpstr>
      <vt:lpstr>Power calculation</vt:lpstr>
      <vt:lpstr>Power calculation</vt:lpstr>
      <vt:lpstr>Statistical analysis</vt:lpstr>
      <vt:lpstr>Results and discussion</vt:lpstr>
      <vt:lpstr>Results and discussion</vt:lpstr>
      <vt:lpstr>Results and discussion</vt:lpstr>
      <vt:lpstr>Error/Variability Discussion</vt:lpstr>
      <vt:lpstr>Error/Variability Discussion</vt:lpstr>
      <vt:lpstr>Conclusions and Future Directions</vt:lpstr>
      <vt:lpstr>Conclusions and Future Directions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</dc:creator>
  <cp:lastModifiedBy>Peter</cp:lastModifiedBy>
  <cp:revision>996</cp:revision>
  <dcterms:created xsi:type="dcterms:W3CDTF">2014-08-24T17:56:05Z</dcterms:created>
  <dcterms:modified xsi:type="dcterms:W3CDTF">2018-04-30T06:32:24Z</dcterms:modified>
</cp:coreProperties>
</file>